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7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Lst>
  <p:sldSz cx="9144000" cy="6858000" type="screen4x3"/>
  <p:notesSz cx="6858000" cy="9296400"/>
  <p:embeddedFontLst>
    <p:embeddedFont>
      <p:font typeface="Allerta" panose="020B0604020202020204" charset="0"/>
      <p:regular r:id="rId25"/>
    </p:embeddedFont>
    <p:embeddedFont>
      <p:font typeface="Quattrocento"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2420" cy="465138"/>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026" y="0"/>
            <a:ext cx="2972420" cy="465138"/>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6420" y="4416426"/>
            <a:ext cx="5485157" cy="4183063"/>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29675"/>
            <a:ext cx="2972420" cy="465138"/>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026" y="8829675"/>
            <a:ext cx="2972420" cy="465138"/>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40351321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47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14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4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3884026" y="8829675"/>
            <a:ext cx="2972420"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243" name="Shape 2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686420" y="4416426"/>
            <a:ext cx="5485157" cy="4183063"/>
          </a:xfrm>
          <a:prstGeom prst="rect">
            <a:avLst/>
          </a:prstGeom>
          <a:noFill/>
          <a:ln>
            <a:noFill/>
          </a:ln>
        </p:spPr>
        <p:txBody>
          <a:bodyPr lIns="91425" tIns="45700" rIns="91425" bIns="45700" anchor="t" anchorCtr="0">
            <a:noAutofit/>
          </a:bodyPr>
          <a:lstStyle/>
          <a:p>
            <a:pPr lvl="0">
              <a:spcBef>
                <a:spcPts val="0"/>
              </a:spcBef>
              <a:buNone/>
            </a:pPr>
            <a:r>
              <a:rPr lang="en-US" sz="1800" b="0" i="0" u="none" strike="noStrike" cap="none"/>
              <a:t>Makes no sense without caption in book</a:t>
            </a:r>
          </a:p>
        </p:txBody>
      </p:sp>
    </p:spTree>
    <p:extLst>
      <p:ext uri="{BB962C8B-B14F-4D97-AF65-F5344CB8AC3E}">
        <p14:creationId xmlns:p14="http://schemas.microsoft.com/office/powerpoint/2010/main" val="96984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25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75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86" name="Shape 2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16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139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08" name="Shape 3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75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13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91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69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12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67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09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64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44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54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22029" y="1371600"/>
            <a:ext cx="8229600" cy="1828800"/>
          </a:xfrm>
          <a:prstGeom prst="rect">
            <a:avLst/>
          </a:prstGeom>
          <a:noFill/>
          <a:ln>
            <a:noFill/>
          </a:ln>
        </p:spPr>
        <p:txBody>
          <a:bodyPr lIns="91425" tIns="91425" rIns="91425" bIns="91425" anchor="b" anchorCtr="0"/>
          <a:lstStyle>
            <a:lvl1pPr marL="0" marR="0" lvl="0" indent="0" algn="ctr" rtl="0">
              <a:spcBef>
                <a:spcPts val="0"/>
              </a:spcBef>
              <a:buClr>
                <a:srgbClr val="F3E5AF"/>
              </a:buClr>
              <a:buFont typeface="Allerta"/>
              <a:buNone/>
              <a:defRPr sz="4800" b="1" i="0" u="none" strike="noStrike" cap="small">
                <a:solidFill>
                  <a:srgbClr val="F3E5AF"/>
                </a:solidFill>
                <a:latin typeface="Allerta"/>
                <a:ea typeface="Allerta"/>
                <a:cs typeface="Allerta"/>
                <a:sym typeface="Allerta"/>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8" name="Shape 18"/>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9" name="Shape 19"/>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
        <p:nvSpPr>
          <p:cNvPr id="20" name="Shape 20"/>
          <p:cNvSpPr txBox="1">
            <a:spLocks noGrp="1"/>
          </p:cNvSpPr>
          <p:nvPr>
            <p:ph type="subTitle" idx="1"/>
          </p:nvPr>
        </p:nvSpPr>
        <p:spPr>
          <a:xfrm>
            <a:off x="1371600" y="3331698"/>
            <a:ext cx="6400799" cy="1752600"/>
          </a:xfrm>
          <a:prstGeom prst="rect">
            <a:avLst/>
          </a:prstGeom>
          <a:noFill/>
          <a:ln>
            <a:noFill/>
          </a:ln>
        </p:spPr>
        <p:txBody>
          <a:bodyPr lIns="91425" tIns="91425" rIns="91425" bIns="91425" anchor="t" anchorCtr="0"/>
          <a:lstStyle>
            <a:lvl1pPr marL="0" marR="0" lvl="0" indent="0" algn="ctr" rtl="0">
              <a:spcBef>
                <a:spcPts val="560"/>
              </a:spcBef>
              <a:buClr>
                <a:srgbClr val="FAFAFA"/>
              </a:buClr>
              <a:buFont typeface="Quattrocento"/>
              <a:buNone/>
              <a:defRPr sz="2800" b="0" i="0" u="none" strike="noStrike" cap="none">
                <a:solidFill>
                  <a:schemeClr val="lt1"/>
                </a:solidFill>
                <a:latin typeface="Quattrocento"/>
                <a:ea typeface="Quattrocento"/>
                <a:cs typeface="Quattrocento"/>
                <a:sym typeface="Quattrocento"/>
              </a:defRPr>
            </a:lvl1pPr>
            <a:lvl2pPr marL="457200" marR="0" lvl="1" indent="0" algn="ctr" rtl="0">
              <a:spcBef>
                <a:spcPts val="480"/>
              </a:spcBef>
              <a:buClr>
                <a:schemeClr val="lt1"/>
              </a:buClr>
              <a:buFont typeface="Quattrocento"/>
              <a:buNone/>
              <a:defRPr sz="2400" b="0" i="0" u="none" strike="noStrike" cap="none">
                <a:solidFill>
                  <a:schemeClr val="lt1"/>
                </a:solidFill>
                <a:latin typeface="Quattrocento"/>
                <a:ea typeface="Quattrocento"/>
                <a:cs typeface="Quattrocento"/>
                <a:sym typeface="Quattrocento"/>
              </a:defRPr>
            </a:lvl2pPr>
            <a:lvl3pPr marL="914400" marR="0" lvl="2" indent="0" algn="ctr" rtl="0">
              <a:spcBef>
                <a:spcPts val="440"/>
              </a:spcBef>
              <a:buClr>
                <a:schemeClr val="lt1"/>
              </a:buClr>
              <a:buFont typeface="Quattrocento"/>
              <a:buNone/>
              <a:defRPr sz="2200" b="0" i="0" u="none" strike="noStrike" cap="none">
                <a:solidFill>
                  <a:schemeClr val="lt1"/>
                </a:solidFill>
                <a:latin typeface="Quattrocento"/>
                <a:ea typeface="Quattrocento"/>
                <a:cs typeface="Quattrocento"/>
                <a:sym typeface="Quattrocento"/>
              </a:defRPr>
            </a:lvl3pPr>
            <a:lvl4pPr marL="1371600" marR="0" lvl="3" indent="0" algn="ctr" rtl="0">
              <a:spcBef>
                <a:spcPts val="400"/>
              </a:spcBef>
              <a:buClr>
                <a:schemeClr val="lt1"/>
              </a:buClr>
              <a:buFont typeface="Quattrocento"/>
              <a:buNone/>
              <a:defRPr sz="2000" b="0" i="0" u="none" strike="noStrike" cap="none">
                <a:solidFill>
                  <a:schemeClr val="lt1"/>
                </a:solidFill>
                <a:latin typeface="Quattrocento"/>
                <a:ea typeface="Quattrocento"/>
                <a:cs typeface="Quattrocento"/>
                <a:sym typeface="Quattrocento"/>
              </a:defRPr>
            </a:lvl4pPr>
            <a:lvl5pPr marL="1828800" marR="0" lvl="4" indent="0" algn="ctr" rtl="0">
              <a:spcBef>
                <a:spcPts val="400"/>
              </a:spcBef>
              <a:buClr>
                <a:schemeClr val="lt1"/>
              </a:buClr>
              <a:buFont typeface="Quattrocento"/>
              <a:buNone/>
              <a:defRPr sz="2000" b="0" i="0" u="none" strike="noStrike" cap="none">
                <a:solidFill>
                  <a:schemeClr val="lt1"/>
                </a:solidFill>
                <a:latin typeface="Quattrocento"/>
                <a:ea typeface="Quattrocento"/>
                <a:cs typeface="Quattrocento"/>
                <a:sym typeface="Quattrocento"/>
              </a:defRPr>
            </a:lvl5pPr>
            <a:lvl6pPr marL="2286000" marR="0" lvl="5" indent="0" algn="ctr" rtl="0">
              <a:spcBef>
                <a:spcPts val="360"/>
              </a:spcBef>
              <a:buClr>
                <a:schemeClr val="lt1"/>
              </a:buClr>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ctr" rtl="0">
              <a:spcBef>
                <a:spcPts val="320"/>
              </a:spcBef>
              <a:buClr>
                <a:schemeClr val="lt1"/>
              </a:buClr>
              <a:buFont typeface="Quattrocento"/>
              <a:buNone/>
              <a:defRPr sz="1600" b="0" i="0" u="none" strike="noStrike" cap="none">
                <a:solidFill>
                  <a:schemeClr val="lt1"/>
                </a:solidFill>
                <a:latin typeface="Quattrocento"/>
                <a:ea typeface="Quattrocento"/>
                <a:cs typeface="Quattrocento"/>
                <a:sym typeface="Quattrocento"/>
              </a:defRPr>
            </a:lvl7pPr>
            <a:lvl8pPr marL="3200400" marR="0" lvl="7" indent="0" algn="ctr" rtl="0">
              <a:spcBef>
                <a:spcPts val="280"/>
              </a:spcBef>
              <a:buClr>
                <a:schemeClr val="lt1"/>
              </a:buClr>
              <a:buFont typeface="Quattrocento"/>
              <a:buNone/>
              <a:defRPr sz="1400" b="0" i="0" u="none" strike="noStrike" cap="none">
                <a:solidFill>
                  <a:schemeClr val="lt1"/>
                </a:solidFill>
                <a:latin typeface="Quattrocento"/>
                <a:ea typeface="Quattrocento"/>
                <a:cs typeface="Quattrocento"/>
                <a:sym typeface="Quattrocento"/>
              </a:defRPr>
            </a:lvl8pPr>
            <a:lvl9pPr marL="3657600" marR="0" lvl="8" indent="0" algn="ctr" rtl="0">
              <a:spcBef>
                <a:spcPts val="280"/>
              </a:spcBef>
              <a:buClr>
                <a:schemeClr val="lt1"/>
              </a:buClr>
              <a:buFont typeface="Quattrocento"/>
              <a:buNone/>
              <a:defRPr sz="1400" b="0" i="0" u="none" strike="noStrike" cap="none">
                <a:solidFill>
                  <a:schemeClr val="lt1"/>
                </a:solidFill>
                <a:latin typeface="Quattrocento"/>
                <a:ea typeface="Quattrocento"/>
                <a:cs typeface="Quattrocento"/>
                <a:sym typeface="Quattrocen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217419" y="-160020"/>
            <a:ext cx="4709160" cy="8229600"/>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75" name="Shape 75"/>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6" name="Shape 76"/>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7" name="Shape 77"/>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81" name="Shape 8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82" name="Shape 8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83" name="Shape 8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6"/>
        <p:cNvGrpSpPr/>
        <p:nvPr/>
      </p:nvGrpSpPr>
      <p:grpSpPr>
        <a:xfrm>
          <a:off x="0" y="0"/>
          <a:ext cx="0" cy="0"/>
          <a:chOff x="0" y="0"/>
          <a:chExt cx="0" cy="0"/>
        </a:xfrm>
      </p:grpSpPr>
      <p:sp>
        <p:nvSpPr>
          <p:cNvPr id="87" name="Shape 87"/>
          <p:cNvSpPr/>
          <p:nvPr/>
        </p:nvSpPr>
        <p:spPr>
          <a:xfrm>
            <a:off x="0" y="0"/>
            <a:ext cx="9144000" cy="6858000"/>
          </a:xfrm>
          <a:prstGeom prst="rect">
            <a:avLst/>
          </a:prstGeom>
          <a:gradFill>
            <a:gsLst>
              <a:gs pos="0">
                <a:srgbClr val="5E9EFF"/>
              </a:gs>
              <a:gs pos="39999">
                <a:srgbClr val="85C2FF"/>
              </a:gs>
              <a:gs pos="70000">
                <a:srgbClr val="C4D6EB"/>
              </a:gs>
              <a:gs pos="100000">
                <a:srgbClr val="FFEBFA"/>
              </a:gs>
            </a:gsLst>
            <a:lin ang="5400000" scaled="0"/>
          </a:gra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90" name="Shape 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97" name="Shape 9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01" name="Shape 10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02" name="Shape 10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03" name="Shape 10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9" name="Shape 1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709160"/>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24" name="Shape 24"/>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25" name="Shape 25"/>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26" name="Shape 26"/>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120" name="Shape 12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600200" y="609600"/>
            <a:ext cx="7086600" cy="1828800"/>
          </a:xfrm>
          <a:prstGeom prst="rect">
            <a:avLst/>
          </a:prstGeom>
          <a:noFill/>
          <a:ln>
            <a:noFill/>
          </a:ln>
        </p:spPr>
        <p:txBody>
          <a:bodyPr lIns="91425" tIns="91425" rIns="91425" bIns="91425" anchor="b" anchorCtr="0"/>
          <a:lstStyle>
            <a:lvl1pPr lvl="0" algn="l" rtl="0">
              <a:spcBef>
                <a:spcPts val="0"/>
              </a:spcBef>
              <a:buClr>
                <a:srgbClr val="E5D594"/>
              </a:buClr>
              <a:buFont typeface="Allerta"/>
              <a:buNone/>
              <a:defRPr sz="4800" b="1" cap="none">
                <a:solidFill>
                  <a:srgbClr val="E5D594"/>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1600200" y="2507785"/>
            <a:ext cx="7086600" cy="1509711"/>
          </a:xfrm>
          <a:prstGeom prst="rect">
            <a:avLst/>
          </a:prstGeom>
          <a:noFill/>
          <a:ln>
            <a:noFill/>
          </a:ln>
        </p:spPr>
        <p:txBody>
          <a:bodyPr lIns="91425" tIns="91425" rIns="91425" bIns="91425" anchor="t" anchorCtr="0"/>
          <a:lstStyle>
            <a:lvl1pPr marL="73152" lvl="0" indent="-9652" algn="l" rtl="0">
              <a:spcBef>
                <a:spcPts val="0"/>
              </a:spcBef>
              <a:buClr>
                <a:schemeClr val="lt1"/>
              </a:buClr>
              <a:buFont typeface="Quattrocento"/>
              <a:buNone/>
              <a:defRPr sz="2000">
                <a:solidFill>
                  <a:schemeClr val="lt1"/>
                </a:solidFill>
              </a:defRPr>
            </a:lvl1pPr>
            <a:lvl2pPr lvl="1" rtl="0">
              <a:spcBef>
                <a:spcPts val="0"/>
              </a:spcBef>
              <a:buClr>
                <a:schemeClr val="lt1"/>
              </a:buClr>
              <a:buFont typeface="Quattrocento"/>
              <a:buNone/>
              <a:defRPr sz="1800">
                <a:solidFill>
                  <a:schemeClr val="lt1"/>
                </a:solidFill>
              </a:defRPr>
            </a:lvl2pPr>
            <a:lvl3pPr lvl="2" rtl="0">
              <a:spcBef>
                <a:spcPts val="0"/>
              </a:spcBef>
              <a:buClr>
                <a:schemeClr val="lt1"/>
              </a:buClr>
              <a:buFont typeface="Quattrocento"/>
              <a:buNone/>
              <a:defRPr sz="1600">
                <a:solidFill>
                  <a:schemeClr val="lt1"/>
                </a:solidFill>
              </a:defRPr>
            </a:lvl3pPr>
            <a:lvl4pPr lvl="3" rtl="0">
              <a:spcBef>
                <a:spcPts val="0"/>
              </a:spcBef>
              <a:buClr>
                <a:schemeClr val="lt1"/>
              </a:buClr>
              <a:buFont typeface="Quattrocento"/>
              <a:buNone/>
              <a:defRPr sz="1400">
                <a:solidFill>
                  <a:schemeClr val="lt1"/>
                </a:solidFill>
              </a:defRPr>
            </a:lvl4pPr>
            <a:lvl5pPr lvl="4" rtl="0">
              <a:spcBef>
                <a:spcPts val="0"/>
              </a:spcBef>
              <a:buClr>
                <a:schemeClr val="lt1"/>
              </a:buClr>
              <a:buFont typeface="Quattrocento"/>
              <a:buNone/>
              <a:defRPr sz="1400">
                <a:solidFill>
                  <a:schemeClr val="lt1"/>
                </a:solidFill>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1" name="Shape 31"/>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2" name="Shape 32"/>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8" name="Shape 38"/>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9" name="Shape 39"/>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750887"/>
          </a:xfrm>
          <a:prstGeom prst="rect">
            <a:avLst/>
          </a:prstGeom>
          <a:noFill/>
          <a:ln>
            <a:noFill/>
          </a:ln>
        </p:spPr>
        <p:txBody>
          <a:bodyPr lIns="91425" tIns="91425" rIns="91425" bIns="91425" anchor="ctr" anchorCtr="0"/>
          <a:lstStyle>
            <a:lvl1pPr marL="0" lvl="0" indent="0" rtl="0">
              <a:spcBef>
                <a:spcPts val="0"/>
              </a:spcBef>
              <a:buClr>
                <a:schemeClr val="lt1"/>
              </a:buClr>
              <a:buFont typeface="Quattrocento"/>
              <a:buNone/>
              <a:defRPr sz="2400" b="0" cap="small">
                <a:solidFill>
                  <a:schemeClr val="lt1"/>
                </a:solidFill>
              </a:defRPr>
            </a:lvl1pPr>
            <a:lvl2pPr lvl="1" rtl="0">
              <a:spcBef>
                <a:spcPts val="0"/>
              </a:spcBef>
              <a:buFont typeface="Quattrocento"/>
              <a:buNone/>
              <a:defRPr sz="2000" b="1"/>
            </a:lvl2pPr>
            <a:lvl3pPr lvl="2" rtl="0">
              <a:spcBef>
                <a:spcPts val="0"/>
              </a:spcBef>
              <a:buFont typeface="Quattrocento"/>
              <a:buNone/>
              <a:defRPr sz="1800" b="1"/>
            </a:lvl3pPr>
            <a:lvl4pPr lvl="3" rtl="0">
              <a:spcBef>
                <a:spcPts val="0"/>
              </a:spcBef>
              <a:buFont typeface="Quattrocento"/>
              <a:buNone/>
              <a:defRPr sz="1600" b="1"/>
            </a:lvl4pPr>
            <a:lvl5pPr lvl="4" rtl="0">
              <a:spcBef>
                <a:spcPts val="0"/>
              </a:spcBef>
              <a:buFont typeface="Quattrocento"/>
              <a:buNone/>
              <a:defRPr sz="1600" b="1"/>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4645025" y="1535112"/>
            <a:ext cx="4041774" cy="750887"/>
          </a:xfrm>
          <a:prstGeom prst="rect">
            <a:avLst/>
          </a:prstGeom>
          <a:noFill/>
          <a:ln>
            <a:noFill/>
          </a:ln>
        </p:spPr>
        <p:txBody>
          <a:bodyPr lIns="91425" tIns="91425" rIns="91425" bIns="91425" anchor="ctr" anchorCtr="0"/>
          <a:lstStyle>
            <a:lvl1pPr marL="0" lvl="0" indent="0" rtl="0">
              <a:spcBef>
                <a:spcPts val="0"/>
              </a:spcBef>
              <a:buClr>
                <a:schemeClr val="lt1"/>
              </a:buClr>
              <a:buFont typeface="Quattrocento"/>
              <a:buNone/>
              <a:defRPr sz="2400" b="0" cap="small">
                <a:solidFill>
                  <a:schemeClr val="lt1"/>
                </a:solidFill>
              </a:defRPr>
            </a:lvl1pPr>
            <a:lvl2pPr lvl="1" rtl="0">
              <a:spcBef>
                <a:spcPts val="0"/>
              </a:spcBef>
              <a:buFont typeface="Quattrocento"/>
              <a:buNone/>
              <a:defRPr sz="2000" b="1"/>
            </a:lvl2pPr>
            <a:lvl3pPr lvl="2" rtl="0">
              <a:spcBef>
                <a:spcPts val="0"/>
              </a:spcBef>
              <a:buFont typeface="Quattrocento"/>
              <a:buNone/>
              <a:defRPr sz="1800" b="1"/>
            </a:lvl3pPr>
            <a:lvl4pPr lvl="3" rtl="0">
              <a:spcBef>
                <a:spcPts val="0"/>
              </a:spcBef>
              <a:buFont typeface="Quattrocento"/>
              <a:buNone/>
              <a:defRPr sz="1600" b="1"/>
            </a:lvl4pPr>
            <a:lvl5pPr lvl="4" rtl="0">
              <a:spcBef>
                <a:spcPts val="0"/>
              </a:spcBef>
              <a:buFont typeface="Quattrocento"/>
              <a:buNone/>
              <a:defRPr sz="1600" b="1"/>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57200" y="2362200"/>
            <a:ext cx="4040187" cy="376396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4"/>
          </p:nvPr>
        </p:nvSpPr>
        <p:spPr>
          <a:xfrm>
            <a:off x="4645025" y="2362200"/>
            <a:ext cx="4041774" cy="376396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47" name="Shape 47"/>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48" name="Shape 48"/>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2" name="Shape 5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3" name="Shape 5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6" name="Shape 56"/>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7" name="Shape 57"/>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buClr>
                <a:srgbClr val="FBE9A7"/>
              </a:buClr>
              <a:buFont typeface="Allerta"/>
              <a:buNone/>
              <a:defRPr sz="2200" b="0">
                <a:solidFill>
                  <a:srgbClr val="FBE9A7"/>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524000"/>
            <a:ext cx="3008313" cy="4602162"/>
          </a:xfrm>
          <a:prstGeom prst="rect">
            <a:avLst/>
          </a:prstGeom>
          <a:noFill/>
          <a:ln>
            <a:noFill/>
          </a:ln>
        </p:spPr>
        <p:txBody>
          <a:bodyPr lIns="91425" tIns="91425" rIns="91425" bIns="91425" anchor="t" anchorCtr="0"/>
          <a:lstStyle>
            <a:lvl1pPr marL="0" lvl="0" indent="0" rtl="0">
              <a:spcBef>
                <a:spcPts val="0"/>
              </a:spcBef>
              <a:buFont typeface="Quattrocento"/>
              <a:buNone/>
              <a:defRPr sz="1400"/>
            </a:lvl1pPr>
            <a:lvl2pPr lvl="1" rtl="0">
              <a:spcBef>
                <a:spcPts val="0"/>
              </a:spcBef>
              <a:buFont typeface="Quattrocento"/>
              <a:buNone/>
              <a:defRPr sz="1200"/>
            </a:lvl2pPr>
            <a:lvl3pPr lvl="2" rtl="0">
              <a:spcBef>
                <a:spcPts val="0"/>
              </a:spcBef>
              <a:buFont typeface="Quattrocento"/>
              <a:buNone/>
              <a:defRPr sz="1000"/>
            </a:lvl3pPr>
            <a:lvl4pPr lvl="3" rtl="0">
              <a:spcBef>
                <a:spcPts val="0"/>
              </a:spcBef>
              <a:buFont typeface="Quattrocento"/>
              <a:buNone/>
              <a:defRPr sz="900"/>
            </a:lvl4pPr>
            <a:lvl5pPr lvl="4" rtl="0">
              <a:spcBef>
                <a:spcPts val="0"/>
              </a:spcBef>
              <a:buFont typeface="Quattrocento"/>
              <a:buNone/>
              <a:defRPr sz="9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2"/>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200"/>
            </a:lvl3pPr>
            <a:lvl4pPr lvl="3" rtl="0">
              <a:spcBef>
                <a:spcPts val="0"/>
              </a:spcBef>
              <a:defRPr sz="20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3" name="Shape 63"/>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4" name="Shape 64"/>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28800" y="609600"/>
            <a:ext cx="5486399" cy="522288"/>
          </a:xfrm>
          <a:prstGeom prst="rect">
            <a:avLst/>
          </a:prstGeom>
          <a:noFill/>
          <a:ln>
            <a:noFill/>
          </a:ln>
        </p:spPr>
        <p:txBody>
          <a:bodyPr lIns="91425" tIns="91425" rIns="91425" bIns="91425" anchor="b" anchorCtr="0"/>
          <a:lstStyle>
            <a:lvl1pPr lvl="0" algn="ctr" rtl="0">
              <a:spcBef>
                <a:spcPts val="0"/>
              </a:spcBef>
              <a:buFont typeface="Allerta"/>
              <a:buNone/>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828800" y="1831975"/>
            <a:ext cx="5486399" cy="3962399"/>
          </a:xfrm>
          <a:prstGeom prst="rect">
            <a:avLst/>
          </a:prstGeom>
          <a:solidFill>
            <a:schemeClr val="dk2"/>
          </a:solidFill>
          <a:ln w="44450" cap="sq"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0"/>
              </a:spcBef>
              <a:buClr>
                <a:srgbClr val="BBBBBB"/>
              </a:buClr>
              <a:buFont typeface="Quattrocento"/>
              <a:buNone/>
              <a:defRPr sz="3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8" name="Shape 68"/>
          <p:cNvSpPr txBox="1">
            <a:spLocks noGrp="1"/>
          </p:cNvSpPr>
          <p:nvPr>
            <p:ph type="body" idx="1"/>
          </p:nvPr>
        </p:nvSpPr>
        <p:spPr>
          <a:xfrm>
            <a:off x="1828800" y="1166787"/>
            <a:ext cx="5486399" cy="530351"/>
          </a:xfrm>
          <a:prstGeom prst="rect">
            <a:avLst/>
          </a:prstGeom>
          <a:noFill/>
          <a:ln>
            <a:noFill/>
          </a:ln>
        </p:spPr>
        <p:txBody>
          <a:bodyPr lIns="91425" tIns="91425" rIns="91425" bIns="91425" anchor="t" anchorCtr="0"/>
          <a:lstStyle>
            <a:lvl1pPr marL="0" lvl="0" indent="0" algn="ctr" rtl="0">
              <a:spcBef>
                <a:spcPts val="0"/>
              </a:spcBef>
              <a:buFont typeface="Quattrocento"/>
              <a:buNone/>
              <a:defRPr sz="1400"/>
            </a:lvl1pPr>
            <a:lvl2pPr lvl="1" rtl="0">
              <a:spcBef>
                <a:spcPts val="0"/>
              </a:spcBef>
              <a:defRPr sz="1200"/>
            </a:lvl2pPr>
            <a:lvl3pPr lvl="2" rtl="0">
              <a:spcBef>
                <a:spcPts val="0"/>
              </a:spcBef>
              <a:defRPr sz="1000"/>
            </a:lvl3pPr>
            <a:lvl4pPr lvl="3" rtl="0">
              <a:spcBef>
                <a:spcPts val="0"/>
              </a:spcBef>
              <a:defRPr sz="900"/>
            </a:lvl4pPr>
            <a:lvl5pPr lvl="4" rtl="0">
              <a:spcBef>
                <a:spcPts val="0"/>
              </a:spcBef>
              <a:defRPr sz="9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0" name="Shape 70"/>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1" name="Shape 71"/>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3E5AF"/>
              </a:buClr>
              <a:buFont typeface="Allerta"/>
              <a:buNone/>
              <a:defRPr sz="4100" b="1" i="0" u="none" strike="noStrike" cap="none">
                <a:solidFill>
                  <a:srgbClr val="F3E5AF"/>
                </a:solidFill>
                <a:latin typeface="Allerta"/>
                <a:ea typeface="Allerta"/>
                <a:cs typeface="Allerta"/>
                <a:sym typeface="Allerta"/>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709160"/>
          </a:xfrm>
          <a:prstGeom prst="rect">
            <a:avLst/>
          </a:prstGeom>
          <a:noFill/>
          <a:ln>
            <a:noFill/>
          </a:ln>
        </p:spPr>
        <p:txBody>
          <a:bodyPr lIns="91425" tIns="91425" rIns="91425" bIns="91425" anchor="t" anchorCtr="0"/>
          <a:lstStyle>
            <a:lvl1pPr marL="548640" marR="0" lvl="0" indent="-306070" algn="l" rtl="0">
              <a:spcBef>
                <a:spcPts val="560"/>
              </a:spcBef>
              <a:buClr>
                <a:srgbClr val="FAFAFA"/>
              </a:buClr>
              <a:buFont typeface="Quattrocento"/>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Font typeface="Quattrocento"/>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Font typeface="Quattrocento"/>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Font typeface="Quattrocento"/>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Font typeface="Quattrocento"/>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Font typeface="Quattrocento"/>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Font typeface="Quattrocento"/>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Font typeface="Quattrocento"/>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Font typeface="Quattrocento"/>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12" name="Shape 12"/>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3" name="Shape 13"/>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4" name="Shape 14"/>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hlink"/>
            </a:gs>
            <a:gs pos="50000">
              <a:schemeClr val="folHlink"/>
            </a:gs>
            <a:gs pos="100000">
              <a:schemeClr val="hlink"/>
            </a:gs>
          </a:gsLst>
          <a:lin ang="2700000" scaled="0"/>
        </a:gradFill>
        <a:effectLst/>
      </p:bgPr>
    </p:bg>
    <p:spTree>
      <p:nvGrpSpPr>
        <p:cNvPr id="1" name="Shape 84"/>
        <p:cNvGrpSpPr/>
        <p:nvPr/>
      </p:nvGrpSpPr>
      <p:grpSpPr>
        <a:xfrm>
          <a:off x="0" y="0"/>
          <a:ext cx="0" cy="0"/>
          <a:chOff x="0" y="0"/>
          <a:chExt cx="0" cy="0"/>
        </a:xfrm>
      </p:grpSpPr>
      <p:sp>
        <p:nvSpPr>
          <p:cNvPr id="85" name="Shape 85"/>
          <p:cNvSpPr/>
          <p:nvPr/>
        </p:nvSpPr>
        <p:spPr>
          <a:xfrm>
            <a:off x="0" y="0"/>
            <a:ext cx="9144000" cy="6858000"/>
          </a:xfrm>
          <a:prstGeom prst="rect">
            <a:avLst/>
          </a:prstGeom>
          <a:gradFill>
            <a:gsLst>
              <a:gs pos="0">
                <a:srgbClr val="FFCC00"/>
              </a:gs>
              <a:gs pos="50000">
                <a:srgbClr val="FFFFFF"/>
              </a:gs>
              <a:gs pos="100000">
                <a:srgbClr val="FFCC00"/>
              </a:gs>
            </a:gsLst>
            <a:lin ang="2700000" scaled="0"/>
          </a:gradFill>
          <a:ln>
            <a:noFill/>
          </a:ln>
        </p:spPr>
        <p:txBody>
          <a:bodyPr lIns="91425" tIns="45700" rIns="91425" bIns="45700"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Text Placeholder 2"/>
          <p:cNvSpPr>
            <a:spLocks noGrp="1"/>
          </p:cNvSpPr>
          <p:nvPr>
            <p:ph type="body" idx="1"/>
          </p:nvPr>
        </p:nvSpPr>
        <p:spPr/>
        <p:txBody>
          <a:bodyPr/>
          <a:lstStyle/>
          <a:p>
            <a:pPr fontAlgn="base"/>
            <a:r>
              <a:rPr lang="en-US" b="1" dirty="0">
                <a:solidFill>
                  <a:schemeClr val="tx1"/>
                </a:solidFill>
              </a:rPr>
              <a:t>1) What is weather?</a:t>
            </a:r>
            <a:endParaRPr lang="en-US" dirty="0">
              <a:solidFill>
                <a:schemeClr val="tx1"/>
              </a:solidFill>
            </a:endParaRPr>
          </a:p>
          <a:p>
            <a:pPr fontAlgn="base"/>
            <a:r>
              <a:rPr lang="en-US" b="1" dirty="0">
                <a:solidFill>
                  <a:schemeClr val="tx1"/>
                </a:solidFill>
              </a:rPr>
              <a:t>2) If you could travel anywhere in the world, where would you go? Where is this place (i.e. northwestern hemisphere, near the South Pole, etc.). Is it in the mountains, close to water, or in a desert? What’s the climate like there? </a:t>
            </a:r>
            <a:endParaRPr lang="en-US" dirty="0">
              <a:solidFill>
                <a:schemeClr val="tx1"/>
              </a:solidFill>
            </a:endParaRPr>
          </a:p>
          <a:p>
            <a:endParaRPr lang="en-US" dirty="0"/>
          </a:p>
        </p:txBody>
      </p:sp>
    </p:spTree>
    <p:extLst>
      <p:ext uri="{BB962C8B-B14F-4D97-AF65-F5344CB8AC3E}">
        <p14:creationId xmlns:p14="http://schemas.microsoft.com/office/powerpoint/2010/main" val="277597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3700" b="1" i="0" u="none" strike="noStrike" cap="none">
                <a:solidFill>
                  <a:srgbClr val="F3E5AF"/>
                </a:solidFill>
                <a:latin typeface="Allerta"/>
                <a:ea typeface="Allerta"/>
                <a:cs typeface="Allerta"/>
                <a:sym typeface="Allerta"/>
              </a:rPr>
              <a:t>Air Masses are classified according to the surface over which they form.</a:t>
            </a:r>
          </a:p>
        </p:txBody>
      </p:sp>
      <p:sp>
        <p:nvSpPr>
          <p:cNvPr id="195" name="Shape 195"/>
          <p:cNvSpPr txBox="1">
            <a:spLocks noGrp="1"/>
          </p:cNvSpPr>
          <p:nvPr>
            <p:ph type="body" idx="1"/>
          </p:nvPr>
        </p:nvSpPr>
        <p:spPr>
          <a:xfrm>
            <a:off x="152400" y="1828800"/>
            <a:ext cx="8839199" cy="448056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4400" b="1" i="0" u="none" strike="noStrike" cap="none">
                <a:solidFill>
                  <a:srgbClr val="FFFF00"/>
                </a:solidFill>
                <a:latin typeface="Quattrocento"/>
                <a:ea typeface="Quattrocento"/>
                <a:cs typeface="Quattrocento"/>
                <a:sym typeface="Quattrocento"/>
              </a:rPr>
              <a:t>Continental = formed over land</a:t>
            </a:r>
          </a:p>
          <a:p>
            <a:pPr marL="548640" marR="0" lvl="0" indent="-421640" algn="l" rtl="0">
              <a:spcBef>
                <a:spcPts val="880"/>
              </a:spcBef>
              <a:buClr>
                <a:srgbClr val="FAFAFA"/>
              </a:buClr>
              <a:buSzPct val="65000"/>
              <a:buFont typeface="Quattrocento"/>
              <a:buChar char="⬜"/>
            </a:pPr>
            <a:r>
              <a:rPr lang="en-US" sz="4400" b="1" i="0" u="none" strike="noStrike" cap="none">
                <a:solidFill>
                  <a:srgbClr val="FFFF00"/>
                </a:solidFill>
                <a:latin typeface="Quattrocento"/>
                <a:ea typeface="Quattrocento"/>
                <a:cs typeface="Quattrocento"/>
                <a:sym typeface="Quattrocento"/>
              </a:rPr>
              <a:t>Maritime = formed over water</a:t>
            </a:r>
          </a:p>
        </p:txBody>
      </p:sp>
      <p:sp>
        <p:nvSpPr>
          <p:cNvPr id="196" name="Shape 196"/>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Shape 201"/>
          <p:cNvGrpSpPr/>
          <p:nvPr/>
        </p:nvGrpSpPr>
        <p:grpSpPr>
          <a:xfrm>
            <a:off x="-4762" y="0"/>
            <a:ext cx="9159875" cy="6629400"/>
            <a:chOff x="-10" y="0"/>
            <a:chExt cx="5770" cy="4176"/>
          </a:xfrm>
        </p:grpSpPr>
        <p:grpSp>
          <p:nvGrpSpPr>
            <p:cNvPr id="202" name="Shape 202"/>
            <p:cNvGrpSpPr/>
            <p:nvPr/>
          </p:nvGrpSpPr>
          <p:grpSpPr>
            <a:xfrm>
              <a:off x="191" y="960"/>
              <a:ext cx="5376" cy="3216"/>
              <a:chOff x="191" y="960"/>
              <a:chExt cx="5376" cy="3216"/>
            </a:xfrm>
          </p:grpSpPr>
          <p:sp>
            <p:nvSpPr>
              <p:cNvPr id="203" name="Shape 203"/>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4" name="Shape 204"/>
              <p:cNvSpPr/>
              <p:nvPr/>
            </p:nvSpPr>
            <p:spPr>
              <a:xfrm>
                <a:off x="634" y="1031"/>
                <a:ext cx="3444" cy="3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08000"/>
                    </a:solidFill>
                    <a:latin typeface="Arial"/>
                    <a:ea typeface="Arial"/>
                    <a:cs typeface="Arial"/>
                    <a:sym typeface="Arial"/>
                  </a:rPr>
                  <a:t>Factors That Affect Climate</a:t>
                </a:r>
              </a:p>
            </p:txBody>
          </p:sp>
        </p:grpSp>
        <p:grpSp>
          <p:nvGrpSpPr>
            <p:cNvPr id="205" name="Shape 205"/>
            <p:cNvGrpSpPr/>
            <p:nvPr/>
          </p:nvGrpSpPr>
          <p:grpSpPr>
            <a:xfrm>
              <a:off x="-10" y="0"/>
              <a:ext cx="5770" cy="901"/>
              <a:chOff x="-10" y="0"/>
              <a:chExt cx="5770" cy="901"/>
            </a:xfrm>
          </p:grpSpPr>
          <p:sp>
            <p:nvSpPr>
              <p:cNvPr id="206" name="Shape 206"/>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07" name="Shape 207"/>
              <p:cNvGrpSpPr/>
              <p:nvPr/>
            </p:nvGrpSpPr>
            <p:grpSpPr>
              <a:xfrm>
                <a:off x="-10" y="0"/>
                <a:ext cx="5770" cy="85"/>
                <a:chOff x="-5" y="0"/>
                <a:chExt cx="5770" cy="85"/>
              </a:xfrm>
            </p:grpSpPr>
            <p:cxnSp>
              <p:nvCxnSpPr>
                <p:cNvPr id="208" name="Shape 208"/>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09" name="Shape 209"/>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10" name="Shape 210"/>
              <p:cNvGrpSpPr/>
              <p:nvPr/>
            </p:nvGrpSpPr>
            <p:grpSpPr>
              <a:xfrm>
                <a:off x="-4" y="767"/>
                <a:ext cx="5759" cy="133"/>
                <a:chOff x="0" y="767"/>
                <a:chExt cx="5759" cy="133"/>
              </a:xfrm>
            </p:grpSpPr>
            <p:cxnSp>
              <p:nvCxnSpPr>
                <p:cNvPr id="211" name="Shape 211"/>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12" name="Shape 212"/>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13" name="Shape 213"/>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300" b="1" i="0" u="none" strike="noStrike" cap="none">
                <a:solidFill>
                  <a:srgbClr val="FFD600"/>
                </a:solidFill>
                <a:latin typeface="Arial"/>
                <a:ea typeface="Arial"/>
                <a:cs typeface="Arial"/>
                <a:sym typeface="Arial"/>
              </a:rPr>
              <a:t>21.1 </a:t>
            </a:r>
            <a:r>
              <a:rPr lang="en-US" sz="4300" b="1" i="0" u="none" strike="noStrike" cap="none">
                <a:solidFill>
                  <a:srgbClr val="FFFFFF"/>
                </a:solidFill>
                <a:latin typeface="Arial"/>
                <a:ea typeface="Arial"/>
                <a:cs typeface="Arial"/>
                <a:sym typeface="Arial"/>
              </a:rPr>
              <a:t> Factors That Affect Climate    </a:t>
            </a:r>
          </a:p>
        </p:txBody>
      </p:sp>
      <p:sp>
        <p:nvSpPr>
          <p:cNvPr id="214" name="Shape 214"/>
          <p:cNvSpPr/>
          <p:nvPr/>
        </p:nvSpPr>
        <p:spPr>
          <a:xfrm>
            <a:off x="1209675" y="2176463"/>
            <a:ext cx="7635874"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Latitude</a:t>
            </a:r>
          </a:p>
        </p:txBody>
      </p:sp>
      <p:sp>
        <p:nvSpPr>
          <p:cNvPr id="215" name="Shape 215"/>
          <p:cNvSpPr/>
          <p:nvPr/>
        </p:nvSpPr>
        <p:spPr>
          <a:xfrm>
            <a:off x="1736725" y="2654300"/>
            <a:ext cx="7089775" cy="793749"/>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As latitude increases, the intensity of solar energy decreases.</a:t>
            </a:r>
          </a:p>
        </p:txBody>
      </p:sp>
      <p:sp>
        <p:nvSpPr>
          <p:cNvPr id="216" name="Shape 216"/>
          <p:cNvSpPr/>
          <p:nvPr/>
        </p:nvSpPr>
        <p:spPr>
          <a:xfrm>
            <a:off x="1736725" y="3409950"/>
            <a:ext cx="7165974" cy="1495424"/>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a:t>
            </a:r>
            <a:r>
              <a:rPr lang="en-US" sz="2300" b="1" i="0" u="none" strike="noStrike" cap="none">
                <a:solidFill>
                  <a:srgbClr val="000000"/>
                </a:solidFill>
                <a:latin typeface="Arial"/>
                <a:ea typeface="Arial"/>
                <a:cs typeface="Arial"/>
                <a:sym typeface="Arial"/>
              </a:rPr>
              <a:t> tropical zone</a:t>
            </a:r>
            <a:r>
              <a:rPr lang="en-US" sz="2300" b="0" i="0" u="none" strike="noStrike" cap="none">
                <a:solidFill>
                  <a:srgbClr val="000000"/>
                </a:solidFill>
                <a:latin typeface="Arial"/>
                <a:ea typeface="Arial"/>
                <a:cs typeface="Arial"/>
                <a:sym typeface="Arial"/>
              </a:rPr>
              <a:t> is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(the tropic of Cancer) and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south (the tropic of Capricorn) of the equator. The sun’s rays are most intense and the temperatures are always warm.</a:t>
            </a:r>
          </a:p>
        </p:txBody>
      </p:sp>
      <p:sp>
        <p:nvSpPr>
          <p:cNvPr id="217" name="Shape 217"/>
          <p:cNvSpPr/>
          <p:nvPr/>
        </p:nvSpPr>
        <p:spPr>
          <a:xfrm>
            <a:off x="1736725" y="4881562"/>
            <a:ext cx="7165974" cy="1495424"/>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a:t>
            </a:r>
            <a:r>
              <a:rPr lang="en-US" sz="2300" b="1" i="0" u="none" strike="noStrike" cap="none">
                <a:solidFill>
                  <a:srgbClr val="000000"/>
                </a:solidFill>
                <a:latin typeface="Arial"/>
                <a:ea typeface="Arial"/>
                <a:cs typeface="Arial"/>
                <a:sym typeface="Arial"/>
              </a:rPr>
              <a:t> temperate zones</a:t>
            </a:r>
            <a:r>
              <a:rPr lang="en-US" sz="2300" b="0" i="0" u="none" strike="noStrike" cap="none">
                <a:solidFill>
                  <a:srgbClr val="000000"/>
                </a:solidFill>
                <a:latin typeface="Arial"/>
                <a:ea typeface="Arial"/>
                <a:cs typeface="Arial"/>
                <a:sym typeface="Arial"/>
              </a:rPr>
              <a:t> are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and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and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and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south of the equator. The sun’s rays strike Earth at a smaller angle than near the equator.</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Shape 222"/>
          <p:cNvGrpSpPr/>
          <p:nvPr/>
        </p:nvGrpSpPr>
        <p:grpSpPr>
          <a:xfrm>
            <a:off x="-4762" y="0"/>
            <a:ext cx="9159875" cy="6629400"/>
            <a:chOff x="-10" y="0"/>
            <a:chExt cx="5770" cy="4176"/>
          </a:xfrm>
        </p:grpSpPr>
        <p:grpSp>
          <p:nvGrpSpPr>
            <p:cNvPr id="223" name="Shape 223"/>
            <p:cNvGrpSpPr/>
            <p:nvPr/>
          </p:nvGrpSpPr>
          <p:grpSpPr>
            <a:xfrm>
              <a:off x="191" y="960"/>
              <a:ext cx="5376" cy="3216"/>
              <a:chOff x="191" y="960"/>
              <a:chExt cx="5376" cy="3216"/>
            </a:xfrm>
          </p:grpSpPr>
          <p:sp>
            <p:nvSpPr>
              <p:cNvPr id="224" name="Shape 224"/>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25" name="Shape 225"/>
              <p:cNvSpPr/>
              <p:nvPr/>
            </p:nvSpPr>
            <p:spPr>
              <a:xfrm>
                <a:off x="634" y="1031"/>
                <a:ext cx="3444" cy="3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08000"/>
                    </a:solidFill>
                    <a:latin typeface="Arial"/>
                    <a:ea typeface="Arial"/>
                    <a:cs typeface="Arial"/>
                    <a:sym typeface="Arial"/>
                  </a:rPr>
                  <a:t>Factors That Affect Climate</a:t>
                </a:r>
              </a:p>
            </p:txBody>
          </p:sp>
        </p:grpSp>
        <p:grpSp>
          <p:nvGrpSpPr>
            <p:cNvPr id="226" name="Shape 226"/>
            <p:cNvGrpSpPr/>
            <p:nvPr/>
          </p:nvGrpSpPr>
          <p:grpSpPr>
            <a:xfrm>
              <a:off x="-10" y="0"/>
              <a:ext cx="5770" cy="901"/>
              <a:chOff x="-10" y="0"/>
              <a:chExt cx="5770" cy="901"/>
            </a:xfrm>
          </p:grpSpPr>
          <p:sp>
            <p:nvSpPr>
              <p:cNvPr id="227" name="Shape 227"/>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28" name="Shape 228"/>
              <p:cNvGrpSpPr/>
              <p:nvPr/>
            </p:nvGrpSpPr>
            <p:grpSpPr>
              <a:xfrm>
                <a:off x="-10" y="0"/>
                <a:ext cx="5770" cy="85"/>
                <a:chOff x="-5" y="0"/>
                <a:chExt cx="5770" cy="85"/>
              </a:xfrm>
            </p:grpSpPr>
            <p:cxnSp>
              <p:nvCxnSpPr>
                <p:cNvPr id="229" name="Shape 229"/>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30" name="Shape 230"/>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31" name="Shape 231"/>
              <p:cNvGrpSpPr/>
              <p:nvPr/>
            </p:nvGrpSpPr>
            <p:grpSpPr>
              <a:xfrm>
                <a:off x="-4" y="767"/>
                <a:ext cx="5759" cy="133"/>
                <a:chOff x="0" y="767"/>
                <a:chExt cx="5759" cy="133"/>
              </a:xfrm>
            </p:grpSpPr>
            <p:cxnSp>
              <p:nvCxnSpPr>
                <p:cNvPr id="232" name="Shape 232"/>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33" name="Shape 233"/>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34" name="Shape 234"/>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300" b="1" i="0" u="none" strike="noStrike" cap="none">
                <a:solidFill>
                  <a:srgbClr val="FFD600"/>
                </a:solidFill>
                <a:latin typeface="Arial"/>
                <a:ea typeface="Arial"/>
                <a:cs typeface="Arial"/>
                <a:sym typeface="Arial"/>
              </a:rPr>
              <a:t>21.1</a:t>
            </a:r>
            <a:r>
              <a:rPr lang="en-US" sz="4300" b="1" i="0" u="none" strike="noStrike" cap="none">
                <a:solidFill>
                  <a:srgbClr val="FFFFFF"/>
                </a:solidFill>
                <a:latin typeface="Arial"/>
                <a:ea typeface="Arial"/>
                <a:cs typeface="Arial"/>
                <a:sym typeface="Arial"/>
              </a:rPr>
              <a:t>  Factors That Affect Climate    </a:t>
            </a:r>
          </a:p>
        </p:txBody>
      </p:sp>
      <p:sp>
        <p:nvSpPr>
          <p:cNvPr id="235" name="Shape 235"/>
          <p:cNvSpPr/>
          <p:nvPr/>
        </p:nvSpPr>
        <p:spPr>
          <a:xfrm>
            <a:off x="1260475" y="2176463"/>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Latitude</a:t>
            </a:r>
          </a:p>
        </p:txBody>
      </p:sp>
      <p:sp>
        <p:nvSpPr>
          <p:cNvPr id="236" name="Shape 236"/>
          <p:cNvSpPr/>
          <p:nvPr/>
        </p:nvSpPr>
        <p:spPr>
          <a:xfrm>
            <a:off x="1736725" y="2654300"/>
            <a:ext cx="7102475" cy="1144587"/>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a:t>
            </a:r>
            <a:r>
              <a:rPr lang="en-US" sz="2300" b="1" i="0" u="none" strike="noStrike" cap="none">
                <a:solidFill>
                  <a:srgbClr val="000000"/>
                </a:solidFill>
                <a:latin typeface="Arial"/>
                <a:ea typeface="Arial"/>
                <a:cs typeface="Arial"/>
                <a:sym typeface="Arial"/>
              </a:rPr>
              <a:t>Polar zones</a:t>
            </a:r>
            <a:r>
              <a:rPr lang="en-US" sz="2300" b="0" i="0" u="none" strike="noStrike" cap="none">
                <a:solidFill>
                  <a:srgbClr val="000000"/>
                </a:solidFill>
                <a:latin typeface="Arial"/>
                <a:ea typeface="Arial"/>
                <a:cs typeface="Arial"/>
                <a:sym typeface="Arial"/>
              </a:rPr>
              <a:t> are between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and south latitudes and the poles. The sun’s rays strike Earth at a very small angle in the polar zones.</a:t>
            </a:r>
          </a:p>
        </p:txBody>
      </p:sp>
      <p:sp>
        <p:nvSpPr>
          <p:cNvPr id="237" name="Shape 237"/>
          <p:cNvSpPr/>
          <p:nvPr/>
        </p:nvSpPr>
        <p:spPr>
          <a:xfrm>
            <a:off x="1260475" y="3775075"/>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Elevation</a:t>
            </a:r>
          </a:p>
        </p:txBody>
      </p:sp>
      <p:sp>
        <p:nvSpPr>
          <p:cNvPr id="238" name="Shape 238"/>
          <p:cNvSpPr/>
          <p:nvPr/>
        </p:nvSpPr>
        <p:spPr>
          <a:xfrm>
            <a:off x="1736725" y="4252912"/>
            <a:ext cx="7102475" cy="442912"/>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 higher the elevation is, the colder the climate.</a:t>
            </a:r>
          </a:p>
        </p:txBody>
      </p:sp>
      <p:sp>
        <p:nvSpPr>
          <p:cNvPr id="239" name="Shape 239"/>
          <p:cNvSpPr/>
          <p:nvPr/>
        </p:nvSpPr>
        <p:spPr>
          <a:xfrm>
            <a:off x="1260475" y="4668837"/>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Topography</a:t>
            </a:r>
          </a:p>
        </p:txBody>
      </p:sp>
      <p:sp>
        <p:nvSpPr>
          <p:cNvPr id="240" name="Shape 240"/>
          <p:cNvSpPr/>
          <p:nvPr/>
        </p:nvSpPr>
        <p:spPr>
          <a:xfrm>
            <a:off x="1736725" y="5157787"/>
            <a:ext cx="7102475" cy="1144587"/>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Topographic features such as mountains play an important role in the amount of precipitation that falls over an area.</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Shape 246"/>
          <p:cNvGrpSpPr/>
          <p:nvPr/>
        </p:nvGrpSpPr>
        <p:grpSpPr>
          <a:xfrm>
            <a:off x="0" y="0"/>
            <a:ext cx="9159875" cy="1430338"/>
            <a:chOff x="-5" y="0"/>
            <a:chExt cx="5770" cy="901"/>
          </a:xfrm>
        </p:grpSpPr>
        <p:sp>
          <p:nvSpPr>
            <p:cNvPr id="247" name="Shape 247"/>
            <p:cNvSpPr/>
            <p:nvPr/>
          </p:nvSpPr>
          <p:spPr>
            <a:xfrm>
              <a:off x="0"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48" name="Shape 248"/>
            <p:cNvGrpSpPr/>
            <p:nvPr/>
          </p:nvGrpSpPr>
          <p:grpSpPr>
            <a:xfrm>
              <a:off x="-5" y="0"/>
              <a:ext cx="5770" cy="85"/>
              <a:chOff x="-5" y="0"/>
              <a:chExt cx="5770" cy="85"/>
            </a:xfrm>
          </p:grpSpPr>
          <p:cxnSp>
            <p:nvCxnSpPr>
              <p:cNvPr id="249" name="Shape 249"/>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50" name="Shape 250"/>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51" name="Shape 251"/>
            <p:cNvGrpSpPr/>
            <p:nvPr/>
          </p:nvGrpSpPr>
          <p:grpSpPr>
            <a:xfrm>
              <a:off x="0" y="767"/>
              <a:ext cx="5759" cy="133"/>
              <a:chOff x="0" y="767"/>
              <a:chExt cx="5759" cy="133"/>
            </a:xfrm>
          </p:grpSpPr>
          <p:cxnSp>
            <p:nvCxnSpPr>
              <p:cNvPr id="252" name="Shape 252"/>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53" name="Shape 253"/>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sp>
        <p:nvSpPr>
          <p:cNvPr id="254" name="Shape 254"/>
          <p:cNvSpPr txBox="1">
            <a:spLocks noGrp="1"/>
          </p:cNvSpPr>
          <p:nvPr>
            <p:ph type="title"/>
          </p:nvPr>
        </p:nvSpPr>
        <p:spPr>
          <a:xfrm>
            <a:off x="0" y="244475"/>
            <a:ext cx="91440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FFFF"/>
                </a:solidFill>
                <a:latin typeface="Arial"/>
                <a:ea typeface="Arial"/>
                <a:cs typeface="Arial"/>
                <a:sym typeface="Arial"/>
              </a:rPr>
              <a:t>Earth’s Major Climate Zones</a:t>
            </a:r>
          </a:p>
        </p:txBody>
      </p:sp>
      <p:grpSp>
        <p:nvGrpSpPr>
          <p:cNvPr id="255" name="Shape 255"/>
          <p:cNvGrpSpPr/>
          <p:nvPr/>
        </p:nvGrpSpPr>
        <p:grpSpPr>
          <a:xfrm>
            <a:off x="260349" y="2074862"/>
            <a:ext cx="8623299" cy="4127500"/>
            <a:chOff x="163" y="1306"/>
            <a:chExt cx="5431" cy="2600"/>
          </a:xfrm>
        </p:grpSpPr>
        <p:sp>
          <p:nvSpPr>
            <p:cNvPr id="256" name="Shape 256"/>
            <p:cNvSpPr/>
            <p:nvPr/>
          </p:nvSpPr>
          <p:spPr>
            <a:xfrm>
              <a:off x="163" y="1306"/>
              <a:ext cx="5431" cy="2600"/>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grpSp>
          <p:nvGrpSpPr>
            <p:cNvPr id="257" name="Shape 257"/>
            <p:cNvGrpSpPr/>
            <p:nvPr/>
          </p:nvGrpSpPr>
          <p:grpSpPr>
            <a:xfrm>
              <a:off x="281" y="1640"/>
              <a:ext cx="5197" cy="1931"/>
              <a:chOff x="267" y="1637"/>
              <a:chExt cx="5197" cy="1931"/>
            </a:xfrm>
          </p:grpSpPr>
          <p:pic>
            <p:nvPicPr>
              <p:cNvPr id="258" name="Shape 258"/>
              <p:cNvPicPr preferRelativeResize="0"/>
              <p:nvPr/>
            </p:nvPicPr>
            <p:blipFill>
              <a:blip r:embed="rId3">
                <a:alphaModFix/>
              </a:blip>
              <a:stretch>
                <a:fillRect/>
              </a:stretch>
            </p:blipFill>
            <p:spPr>
              <a:xfrm>
                <a:off x="267" y="1637"/>
                <a:ext cx="2571" cy="1931"/>
              </a:xfrm>
              <a:prstGeom prst="rect">
                <a:avLst/>
              </a:prstGeom>
              <a:noFill/>
              <a:ln>
                <a:noFill/>
              </a:ln>
            </p:spPr>
          </p:pic>
          <p:pic>
            <p:nvPicPr>
              <p:cNvPr id="259" name="Shape 259"/>
              <p:cNvPicPr preferRelativeResize="0"/>
              <p:nvPr/>
            </p:nvPicPr>
            <p:blipFill>
              <a:blip r:embed="rId4">
                <a:alphaModFix/>
              </a:blip>
              <a:stretch>
                <a:fillRect/>
              </a:stretch>
            </p:blipFill>
            <p:spPr>
              <a:xfrm>
                <a:off x="2906" y="1637"/>
                <a:ext cx="2557" cy="1918"/>
              </a:xfrm>
              <a:prstGeom prst="rect">
                <a:avLst/>
              </a:prstGeom>
              <a:noFill/>
              <a:ln>
                <a:noFill/>
              </a:ln>
            </p:spPr>
          </p:pic>
        </p:grpSp>
      </p:gr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Shape 264"/>
          <p:cNvGrpSpPr/>
          <p:nvPr/>
        </p:nvGrpSpPr>
        <p:grpSpPr>
          <a:xfrm>
            <a:off x="-4762" y="0"/>
            <a:ext cx="9159875" cy="6629400"/>
            <a:chOff x="-10" y="0"/>
            <a:chExt cx="5770" cy="4176"/>
          </a:xfrm>
        </p:grpSpPr>
        <p:grpSp>
          <p:nvGrpSpPr>
            <p:cNvPr id="265" name="Shape 265"/>
            <p:cNvGrpSpPr/>
            <p:nvPr/>
          </p:nvGrpSpPr>
          <p:grpSpPr>
            <a:xfrm>
              <a:off x="191" y="960"/>
              <a:ext cx="5376" cy="3216"/>
              <a:chOff x="191" y="960"/>
              <a:chExt cx="5376" cy="3216"/>
            </a:xfrm>
          </p:grpSpPr>
          <p:sp>
            <p:nvSpPr>
              <p:cNvPr id="266" name="Shape 266"/>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67" name="Shape 267"/>
              <p:cNvSpPr/>
              <p:nvPr/>
            </p:nvSpPr>
            <p:spPr>
              <a:xfrm>
                <a:off x="634" y="1063"/>
                <a:ext cx="4658" cy="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a:solidFill>
                      <a:srgbClr val="008000"/>
                    </a:solidFill>
                    <a:latin typeface="Arial"/>
                    <a:ea typeface="Arial"/>
                    <a:cs typeface="Arial"/>
                    <a:sym typeface="Arial"/>
                  </a:rPr>
                  <a:t>The Köppen Climate Classification System</a:t>
                </a:r>
              </a:p>
            </p:txBody>
          </p:sp>
        </p:grpSp>
        <p:grpSp>
          <p:nvGrpSpPr>
            <p:cNvPr id="268" name="Shape 268"/>
            <p:cNvGrpSpPr/>
            <p:nvPr/>
          </p:nvGrpSpPr>
          <p:grpSpPr>
            <a:xfrm>
              <a:off x="-10" y="0"/>
              <a:ext cx="5770" cy="901"/>
              <a:chOff x="-10" y="0"/>
              <a:chExt cx="5770" cy="901"/>
            </a:xfrm>
          </p:grpSpPr>
          <p:sp>
            <p:nvSpPr>
              <p:cNvPr id="269" name="Shape 269"/>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70" name="Shape 270"/>
              <p:cNvGrpSpPr/>
              <p:nvPr/>
            </p:nvGrpSpPr>
            <p:grpSpPr>
              <a:xfrm>
                <a:off x="-10" y="0"/>
                <a:ext cx="5770" cy="85"/>
                <a:chOff x="-5" y="0"/>
                <a:chExt cx="5770" cy="85"/>
              </a:xfrm>
            </p:grpSpPr>
            <p:cxnSp>
              <p:nvCxnSpPr>
                <p:cNvPr id="271" name="Shape 271"/>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72" name="Shape 272"/>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73" name="Shape 273"/>
              <p:cNvGrpSpPr/>
              <p:nvPr/>
            </p:nvGrpSpPr>
            <p:grpSpPr>
              <a:xfrm>
                <a:off x="-4" y="767"/>
                <a:ext cx="5759" cy="133"/>
                <a:chOff x="0" y="767"/>
                <a:chExt cx="5759" cy="133"/>
              </a:xfrm>
            </p:grpSpPr>
            <p:cxnSp>
              <p:nvCxnSpPr>
                <p:cNvPr id="274" name="Shape 274"/>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75" name="Shape 275"/>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76" name="Shape 276"/>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a:solidFill>
                  <a:srgbClr val="FFD600"/>
                </a:solidFill>
                <a:latin typeface="Arial"/>
                <a:ea typeface="Arial"/>
                <a:cs typeface="Arial"/>
                <a:sym typeface="Arial"/>
              </a:rPr>
              <a:t>21.2</a:t>
            </a:r>
            <a:r>
              <a:rPr lang="en-US" sz="4400" b="1" i="0" u="none" strike="noStrike" cap="none">
                <a:solidFill>
                  <a:srgbClr val="FFFFFF"/>
                </a:solidFill>
                <a:latin typeface="Arial"/>
                <a:ea typeface="Arial"/>
                <a:cs typeface="Arial"/>
                <a:sym typeface="Arial"/>
              </a:rPr>
              <a:t>  World Climates    </a:t>
            </a:r>
          </a:p>
        </p:txBody>
      </p:sp>
      <p:sp>
        <p:nvSpPr>
          <p:cNvPr id="277" name="Shape 277"/>
          <p:cNvSpPr/>
          <p:nvPr/>
        </p:nvSpPr>
        <p:spPr>
          <a:xfrm>
            <a:off x="1260475" y="2994409"/>
            <a:ext cx="7635874" cy="98227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dirty="0">
                <a:solidFill>
                  <a:srgbClr val="3897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The </a:t>
            </a:r>
            <a:r>
              <a:rPr lang="en-US" sz="2800" b="1" i="0" u="none" strike="noStrike" cap="none" dirty="0" err="1">
                <a:solidFill>
                  <a:srgbClr val="000000"/>
                </a:solidFill>
                <a:latin typeface="Arial"/>
                <a:ea typeface="Arial"/>
                <a:cs typeface="Arial"/>
                <a:sym typeface="Arial"/>
              </a:rPr>
              <a:t>Köppen</a:t>
            </a:r>
            <a:r>
              <a:rPr lang="en-US" sz="2800" b="1" i="0" u="none" strike="noStrike" cap="none" dirty="0">
                <a:solidFill>
                  <a:srgbClr val="000000"/>
                </a:solidFill>
                <a:latin typeface="Arial"/>
                <a:ea typeface="Arial"/>
                <a:cs typeface="Arial"/>
                <a:sym typeface="Arial"/>
              </a:rPr>
              <a:t> climate classification system</a:t>
            </a:r>
            <a:r>
              <a:rPr lang="en-US" sz="2800" b="0" i="0" u="none" strike="noStrike" cap="none" dirty="0">
                <a:solidFill>
                  <a:srgbClr val="000000"/>
                </a:solidFill>
                <a:latin typeface="Arial"/>
                <a:ea typeface="Arial"/>
                <a:cs typeface="Arial"/>
                <a:sym typeface="Arial"/>
              </a:rPr>
              <a:t> uses mean monthly and annual values of temperature and precipitation to classify climates.</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0000"/>
                </a:solidFill>
                <a:latin typeface="Arial"/>
                <a:ea typeface="Arial"/>
                <a:cs typeface="Arial"/>
                <a:sym typeface="Arial"/>
              </a:rPr>
              <a:t>Tropical Zone</a:t>
            </a:r>
            <a:br>
              <a:rPr lang="en-US" sz="4400" b="1" i="0" u="none" strike="noStrike" cap="none">
                <a:solidFill>
                  <a:srgbClr val="FF0000"/>
                </a:solidFill>
                <a:latin typeface="Arial"/>
                <a:ea typeface="Arial"/>
                <a:cs typeface="Arial"/>
                <a:sym typeface="Arial"/>
              </a:rPr>
            </a:br>
            <a:r>
              <a:rPr lang="en-US" sz="4400" b="1" i="0" u="none" strike="noStrike" cap="none">
                <a:solidFill>
                  <a:srgbClr val="FF0000"/>
                </a:solidFill>
                <a:latin typeface="Arial"/>
                <a:ea typeface="Arial"/>
                <a:cs typeface="Arial"/>
                <a:sym typeface="Arial"/>
              </a:rPr>
              <a:t>AKA: Humid Tropical Climate</a:t>
            </a:r>
            <a:br>
              <a:rPr lang="en-US" sz="4400" b="1" i="0" u="none" strike="noStrike" cap="none">
                <a:solidFill>
                  <a:srgbClr val="FF0000"/>
                </a:solidFill>
                <a:latin typeface="Arial"/>
                <a:ea typeface="Arial"/>
                <a:cs typeface="Arial"/>
                <a:sym typeface="Arial"/>
              </a:rPr>
            </a:br>
            <a:r>
              <a:rPr lang="en-US" sz="2000" b="1" i="0" u="none" strike="noStrike" cap="none">
                <a:solidFill>
                  <a:srgbClr val="FF0000"/>
                </a:solidFill>
                <a:latin typeface="Arial"/>
                <a:ea typeface="Arial"/>
                <a:cs typeface="Arial"/>
                <a:sym typeface="Arial"/>
              </a:rPr>
              <a:t>Mean temperature above 18C and can exceed 200 cm of rain</a:t>
            </a:r>
          </a:p>
        </p:txBody>
      </p:sp>
      <p:sp>
        <p:nvSpPr>
          <p:cNvPr id="283" name="Shape 283"/>
          <p:cNvSpPr txBox="1">
            <a:spLocks noGrp="1"/>
          </p:cNvSpPr>
          <p:nvPr>
            <p:ph type="body" idx="1"/>
          </p:nvPr>
        </p:nvSpPr>
        <p:spPr>
          <a:xfrm>
            <a:off x="533400" y="233203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dirty="0">
                <a:solidFill>
                  <a:srgbClr val="0070C0"/>
                </a:solidFill>
                <a:latin typeface="Arial"/>
                <a:ea typeface="Arial"/>
                <a:cs typeface="Arial"/>
                <a:sym typeface="Arial"/>
              </a:rPr>
              <a:t>Wet Tropical </a:t>
            </a:r>
          </a:p>
          <a:p>
            <a:pPr marL="742950" marR="0" lvl="1" indent="-285750" algn="l" rtl="0">
              <a:spcBef>
                <a:spcPts val="560"/>
              </a:spcBef>
              <a:spcAft>
                <a:spcPts val="0"/>
              </a:spcAft>
              <a:buClr>
                <a:srgbClr val="0070C0"/>
              </a:buClr>
              <a:buSzPct val="100000"/>
              <a:buFont typeface="Arial"/>
              <a:buChar char="–"/>
            </a:pPr>
            <a:r>
              <a:rPr lang="en-US" sz="2800" b="0" i="0" u="none" strike="noStrike" cap="none" dirty="0">
                <a:solidFill>
                  <a:srgbClr val="0070C0"/>
                </a:solidFill>
                <a:latin typeface="Arial"/>
                <a:ea typeface="Arial"/>
                <a:cs typeface="Arial"/>
                <a:sym typeface="Arial"/>
              </a:rPr>
              <a:t>High temperature and a lot of rain</a:t>
            </a:r>
          </a:p>
          <a:p>
            <a:pPr marL="742950" marR="0" lvl="1" indent="-285750" algn="l" rtl="0">
              <a:spcBef>
                <a:spcPts val="560"/>
              </a:spcBef>
              <a:spcAft>
                <a:spcPts val="0"/>
              </a:spcAft>
              <a:buClr>
                <a:srgbClr val="0070C0"/>
              </a:buClr>
              <a:buSzPct val="100000"/>
              <a:buFont typeface="Arial"/>
              <a:buChar char="–"/>
            </a:pPr>
            <a:r>
              <a:rPr lang="en-US" sz="2800" b="0" i="0" u="none" strike="noStrike" cap="none" dirty="0">
                <a:solidFill>
                  <a:srgbClr val="0070C0"/>
                </a:solidFill>
                <a:latin typeface="Arial"/>
                <a:ea typeface="Arial"/>
                <a:cs typeface="Arial"/>
                <a:sym typeface="Arial"/>
              </a:rPr>
              <a:t>Example: tropical rain forest</a:t>
            </a:r>
          </a:p>
          <a:p>
            <a:pPr marL="342900" marR="0" lvl="0" indent="-342900" algn="l" rtl="0">
              <a:spcBef>
                <a:spcPts val="640"/>
              </a:spcBef>
              <a:spcAft>
                <a:spcPts val="0"/>
              </a:spcAft>
              <a:buClr>
                <a:srgbClr val="0070C0"/>
              </a:buClr>
              <a:buSzPct val="100000"/>
              <a:buFont typeface="Arial"/>
              <a:buChar char="•"/>
            </a:pPr>
            <a:r>
              <a:rPr lang="en-US" sz="3200" b="0" i="0" u="none" strike="noStrike" cap="none" dirty="0">
                <a:solidFill>
                  <a:srgbClr val="0070C0"/>
                </a:solidFill>
                <a:latin typeface="Arial"/>
                <a:ea typeface="Arial"/>
                <a:cs typeface="Arial"/>
                <a:sym typeface="Arial"/>
              </a:rPr>
              <a:t>Tropical Wet and Dry</a:t>
            </a:r>
          </a:p>
          <a:p>
            <a:pPr marL="742950" marR="0" lvl="1" indent="-285750" algn="l" rtl="0">
              <a:spcBef>
                <a:spcPts val="560"/>
              </a:spcBef>
              <a:spcAft>
                <a:spcPts val="0"/>
              </a:spcAft>
              <a:buClr>
                <a:srgbClr val="0070C0"/>
              </a:buClr>
              <a:buSzPct val="100000"/>
              <a:buFont typeface="Arial"/>
              <a:buChar char="–"/>
            </a:pPr>
            <a:r>
              <a:rPr lang="en-US" sz="2800" b="0" i="0" u="none" strike="noStrike" cap="none" dirty="0">
                <a:solidFill>
                  <a:srgbClr val="0070C0"/>
                </a:solidFill>
                <a:latin typeface="Arial"/>
                <a:ea typeface="Arial"/>
                <a:cs typeface="Arial"/>
                <a:sym typeface="Arial"/>
              </a:rPr>
              <a:t>Similar to “Wet Tropical” but periods of low rain fall</a:t>
            </a:r>
          </a:p>
          <a:p>
            <a:pPr marL="742950" marR="0" lvl="1" indent="-285750" algn="l" rtl="0">
              <a:spcBef>
                <a:spcPts val="560"/>
              </a:spcBef>
              <a:spcAft>
                <a:spcPts val="0"/>
              </a:spcAft>
              <a:buClr>
                <a:srgbClr val="0070C0"/>
              </a:buClr>
              <a:buSzPct val="100000"/>
              <a:buFont typeface="Arial"/>
              <a:buChar char="–"/>
            </a:pPr>
            <a:r>
              <a:rPr lang="en-US" sz="2800" b="1" i="0" u="none" strike="noStrike" cap="none" dirty="0">
                <a:solidFill>
                  <a:schemeClr val="accent4"/>
                </a:solidFill>
                <a:latin typeface="Arial"/>
                <a:ea typeface="Arial"/>
                <a:cs typeface="Arial"/>
                <a:sym typeface="Arial"/>
              </a:rPr>
              <a:t>Example: </a:t>
            </a:r>
            <a:r>
              <a:rPr lang="en-US" sz="2800" b="1" i="0" u="none" strike="noStrike" cap="none" dirty="0" smtClean="0">
                <a:solidFill>
                  <a:schemeClr val="accent4"/>
                </a:solidFill>
                <a:latin typeface="Arial"/>
                <a:ea typeface="Arial"/>
                <a:cs typeface="Arial"/>
                <a:sym typeface="Arial"/>
              </a:rPr>
              <a:t>Savanna </a:t>
            </a:r>
            <a:r>
              <a:rPr lang="en-US" sz="2800" b="1" i="0" u="none" strike="noStrike" cap="none" dirty="0">
                <a:solidFill>
                  <a:schemeClr val="accent4"/>
                </a:solidFill>
                <a:latin typeface="Arial"/>
                <a:ea typeface="Arial"/>
                <a:cs typeface="Arial"/>
                <a:sym typeface="Arial"/>
              </a:rPr>
              <a:t>(tropical grasslands</a:t>
            </a:r>
            <a:r>
              <a:rPr lang="en-US" sz="2800" b="1" i="0" u="none" strike="noStrike" cap="none" dirty="0" smtClean="0">
                <a:solidFill>
                  <a:schemeClr val="accent4"/>
                </a:solidFill>
                <a:latin typeface="Arial"/>
                <a:ea typeface="Arial"/>
                <a:cs typeface="Arial"/>
                <a:sym typeface="Arial"/>
              </a:rPr>
              <a:t>)</a:t>
            </a:r>
          </a:p>
          <a:p>
            <a:pPr marL="457200" marR="0" lvl="1" indent="0" algn="l" rtl="0">
              <a:spcBef>
                <a:spcPts val="560"/>
              </a:spcBef>
              <a:spcAft>
                <a:spcPts val="0"/>
              </a:spcAft>
              <a:buClr>
                <a:srgbClr val="0070C0"/>
              </a:buClr>
              <a:buSzPct val="100000"/>
              <a:buNone/>
            </a:pPr>
            <a:r>
              <a:rPr lang="en-US" b="1" dirty="0" smtClean="0">
                <a:solidFill>
                  <a:schemeClr val="accent4"/>
                </a:solidFill>
              </a:rPr>
              <a:t>And tropical forest</a:t>
            </a:r>
            <a:endParaRPr lang="en-US" sz="2800" b="1" i="0" u="none" strike="noStrike" cap="none" dirty="0">
              <a:solidFill>
                <a:schemeClr val="accent4"/>
              </a:solidFill>
              <a:latin typeface="Arial"/>
              <a:ea typeface="Arial"/>
              <a:cs typeface="Arial"/>
              <a:sym typeface="Arial"/>
            </a:endParaRPr>
          </a:p>
          <a:p>
            <a:pPr marL="742950" marR="0" lvl="1" indent="-285750" algn="l" rtl="0">
              <a:spcBef>
                <a:spcPts val="560"/>
              </a:spcBef>
              <a:spcAft>
                <a:spcPts val="0"/>
              </a:spcAft>
              <a:buClr>
                <a:srgbClr val="FFFFFF"/>
              </a:buClr>
              <a:buSzPct val="155555"/>
              <a:buFont typeface="Arial"/>
              <a:buNone/>
            </a:pPr>
            <a:endParaRPr sz="1800" b="0" i="0" u="none" strike="noStrike" cap="none" dirty="0">
              <a:solidFill>
                <a:srgbClr val="0070C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290" name="Shape 290"/>
          <p:cNvPicPr preferRelativeResize="0"/>
          <p:nvPr/>
        </p:nvPicPr>
        <p:blipFill>
          <a:blip r:embed="rId3">
            <a:alphaModFix/>
          </a:blip>
          <a:stretch>
            <a:fillRect/>
          </a:stretch>
        </p:blipFill>
        <p:spPr>
          <a:xfrm>
            <a:off x="86109" y="-136525"/>
            <a:ext cx="9877424" cy="7410449"/>
          </a:xfrm>
          <a:prstGeom prst="rect">
            <a:avLst/>
          </a:prstGeom>
          <a:noFill/>
          <a:ln>
            <a:noFill/>
          </a:ln>
        </p:spPr>
      </p:pic>
      <p:sp>
        <p:nvSpPr>
          <p:cNvPr id="291" name="Shape 291"/>
          <p:cNvSpPr txBox="1"/>
          <p:nvPr/>
        </p:nvSpPr>
        <p:spPr>
          <a:xfrm>
            <a:off x="2133600" y="280125"/>
            <a:ext cx="6705599" cy="17543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FFFF00"/>
                </a:solidFill>
                <a:latin typeface="Arial"/>
                <a:ea typeface="Arial"/>
                <a:cs typeface="Arial"/>
                <a:sym typeface="Arial"/>
              </a:rPr>
              <a:t>Tropical Rain Forest</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97" name="Shape 29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298" name="Shape 298"/>
          <p:cNvPicPr preferRelativeResize="0"/>
          <p:nvPr/>
        </p:nvPicPr>
        <p:blipFill>
          <a:blip r:embed="rId3">
            <a:alphaModFix/>
          </a:blip>
          <a:stretch>
            <a:fillRect/>
          </a:stretch>
        </p:blipFill>
        <p:spPr>
          <a:xfrm>
            <a:off x="63500" y="-136525"/>
            <a:ext cx="11163299" cy="7410450"/>
          </a:xfrm>
          <a:prstGeom prst="rect">
            <a:avLst/>
          </a:prstGeom>
          <a:noFill/>
          <a:ln>
            <a:noFill/>
          </a:ln>
        </p:spPr>
      </p:pic>
      <p:sp>
        <p:nvSpPr>
          <p:cNvPr id="299" name="Shape 299"/>
          <p:cNvSpPr/>
          <p:nvPr/>
        </p:nvSpPr>
        <p:spPr>
          <a:xfrm>
            <a:off x="2844602" y="2967334"/>
            <a:ext cx="3454792"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ABFFD4"/>
                </a:solidFill>
                <a:latin typeface="Arial"/>
                <a:ea typeface="Arial"/>
                <a:cs typeface="Arial"/>
                <a:sym typeface="Arial"/>
              </a:rPr>
              <a:t>Savannah</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52400" y="274637"/>
            <a:ext cx="8839199"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rgbClr val="FF0000"/>
                </a:solidFill>
                <a:latin typeface="Arial"/>
                <a:ea typeface="Arial"/>
                <a:cs typeface="Arial"/>
                <a:sym typeface="Arial"/>
              </a:rPr>
              <a:t>Temperate Zone</a:t>
            </a:r>
            <a:br>
              <a:rPr lang="en-US" sz="4400" b="0" i="0" u="none" strike="noStrike" cap="none">
                <a:solidFill>
                  <a:srgbClr val="FF0000"/>
                </a:solidFill>
                <a:latin typeface="Arial"/>
                <a:ea typeface="Arial"/>
                <a:cs typeface="Arial"/>
                <a:sym typeface="Arial"/>
              </a:rPr>
            </a:br>
            <a:r>
              <a:rPr lang="en-US" sz="4400" b="0" i="0" u="none" strike="noStrike" cap="none">
                <a:solidFill>
                  <a:srgbClr val="FF0000"/>
                </a:solidFill>
                <a:latin typeface="Arial"/>
                <a:ea typeface="Arial"/>
                <a:cs typeface="Arial"/>
                <a:sym typeface="Arial"/>
              </a:rPr>
              <a:t>AKA: Humid Mid-Latitude Climate</a:t>
            </a:r>
          </a:p>
        </p:txBody>
      </p:sp>
      <p:sp>
        <p:nvSpPr>
          <p:cNvPr id="305" name="Shape 305"/>
          <p:cNvSpPr txBox="1">
            <a:spLocks noGrp="1"/>
          </p:cNvSpPr>
          <p:nvPr>
            <p:ph type="body" idx="1"/>
          </p:nvPr>
        </p:nvSpPr>
        <p:spPr>
          <a:xfrm>
            <a:off x="304800" y="2133600"/>
            <a:ext cx="85343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Humid Mid-Latitude with Mild Winters</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South Eastern United States </a:t>
            </a:r>
          </a:p>
          <a:p>
            <a:pPr marL="1143000" marR="0" lvl="2" indent="-228600" algn="l" rtl="0">
              <a:spcBef>
                <a:spcPts val="480"/>
              </a:spcBef>
              <a:spcAft>
                <a:spcPts val="0"/>
              </a:spcAft>
              <a:buClr>
                <a:srgbClr val="0070C0"/>
              </a:buClr>
              <a:buSzPct val="100000"/>
              <a:buFont typeface="Arial"/>
              <a:buChar char="•"/>
            </a:pPr>
            <a:r>
              <a:rPr lang="en-US" sz="2400" b="0" i="0" u="none" strike="noStrike" cap="none">
                <a:solidFill>
                  <a:srgbClr val="0070C0"/>
                </a:solidFill>
                <a:latin typeface="Arial"/>
                <a:ea typeface="Arial"/>
                <a:cs typeface="Arial"/>
                <a:sym typeface="Arial"/>
              </a:rPr>
              <a:t>(hot summer, mild winter)</a:t>
            </a:r>
          </a:p>
          <a:p>
            <a:pPr marL="342900" marR="0" lvl="0" indent="-342900" algn="l" rtl="0">
              <a:spcBef>
                <a:spcPts val="64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Humid Mid-Latitude with Severe Winters</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Western Alaska to Newfoundland in North America</a:t>
            </a:r>
          </a:p>
          <a:p>
            <a:pPr marL="1143000" marR="0" lvl="2" indent="-228600" algn="l" rtl="0">
              <a:spcBef>
                <a:spcPts val="480"/>
              </a:spcBef>
              <a:spcAft>
                <a:spcPts val="0"/>
              </a:spcAft>
              <a:buClr>
                <a:srgbClr val="0070C0"/>
              </a:buClr>
              <a:buSzPct val="100000"/>
              <a:buFont typeface="Arial"/>
              <a:buChar char="•"/>
            </a:pPr>
            <a:r>
              <a:rPr lang="en-US" sz="2400" b="0" i="0" u="none" strike="noStrike" cap="none">
                <a:solidFill>
                  <a:srgbClr val="0070C0"/>
                </a:solidFill>
                <a:latin typeface="Arial"/>
                <a:ea typeface="Arial"/>
                <a:cs typeface="Arial"/>
                <a:sym typeface="Arial"/>
              </a:rPr>
              <a:t>(mild summer, cold winter)</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rgbClr val="FF0000"/>
                </a:solidFill>
                <a:latin typeface="Arial"/>
                <a:ea typeface="Arial"/>
                <a:cs typeface="Arial"/>
                <a:sym typeface="Arial"/>
              </a:rPr>
              <a:t>Polar Zone</a:t>
            </a: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dirty="0">
                <a:solidFill>
                  <a:srgbClr val="0070C0"/>
                </a:solidFill>
                <a:latin typeface="Arial"/>
                <a:ea typeface="Arial"/>
                <a:cs typeface="Arial"/>
                <a:sym typeface="Arial"/>
              </a:rPr>
              <a:t>The mean temperature of the warmest month is below 10C</a:t>
            </a:r>
          </a:p>
          <a:p>
            <a:pPr marL="342900" marR="0" lvl="0" indent="-342900" algn="l" rtl="0">
              <a:spcBef>
                <a:spcPts val="640"/>
              </a:spcBef>
              <a:spcAft>
                <a:spcPts val="0"/>
              </a:spcAft>
              <a:buClr>
                <a:srgbClr val="0070C0"/>
              </a:buClr>
              <a:buSzPct val="100000"/>
              <a:buFont typeface="Arial"/>
              <a:buChar char="•"/>
            </a:pPr>
            <a:r>
              <a:rPr lang="en-US" sz="3200" b="0" i="0" u="none" strike="noStrike" cap="none" dirty="0">
                <a:solidFill>
                  <a:srgbClr val="0070C0"/>
                </a:solidFill>
                <a:latin typeface="Arial"/>
                <a:ea typeface="Arial"/>
                <a:cs typeface="Arial"/>
                <a:sym typeface="Arial"/>
              </a:rPr>
              <a:t>Little Precipitation</a:t>
            </a:r>
          </a:p>
          <a:p>
            <a:pPr marL="742950" marR="0" lvl="1" indent="-285750" algn="l" rtl="0">
              <a:spcBef>
                <a:spcPts val="560"/>
              </a:spcBef>
              <a:spcAft>
                <a:spcPts val="0"/>
              </a:spcAft>
              <a:buClr>
                <a:srgbClr val="0070C0"/>
              </a:buClr>
              <a:buSzPct val="100000"/>
              <a:buFont typeface="Arial"/>
              <a:buChar char="–"/>
            </a:pPr>
            <a:r>
              <a:rPr lang="en-US" sz="2800" b="1" i="0" u="none" strike="noStrike" cap="none" dirty="0">
                <a:solidFill>
                  <a:schemeClr val="bg2"/>
                </a:solidFill>
                <a:latin typeface="Arial"/>
                <a:ea typeface="Arial"/>
                <a:cs typeface="Arial"/>
                <a:sym typeface="Arial"/>
              </a:rPr>
              <a:t>Example: tundra and ice cap</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533400" y="2895600"/>
            <a:ext cx="8229600" cy="1828800"/>
          </a:xfrm>
          <a:prstGeom prst="rect">
            <a:avLst/>
          </a:prstGeom>
          <a:noFill/>
          <a:ln>
            <a:noFill/>
          </a:ln>
        </p:spPr>
        <p:txBody>
          <a:bodyPr lIns="45700" tIns="0" rIns="45700" bIns="0" anchor="b" anchorCtr="0">
            <a:noAutofit/>
          </a:bodyPr>
          <a:lstStyle/>
          <a:p>
            <a:pPr marL="0" marR="0" lvl="0" indent="0" algn="ctr" rtl="0">
              <a:spcBef>
                <a:spcPts val="0"/>
              </a:spcBef>
              <a:buClr>
                <a:srgbClr val="F3E5AF"/>
              </a:buClr>
              <a:buSzPct val="25000"/>
              <a:buFont typeface="Allerta"/>
              <a:buNone/>
            </a:pPr>
            <a:r>
              <a:rPr lang="en-US" sz="4800" b="1" i="0" u="none" strike="noStrike" cap="small">
                <a:solidFill>
                  <a:srgbClr val="F3E5AF"/>
                </a:solidFill>
                <a:latin typeface="Allerta"/>
                <a:ea typeface="Allerta"/>
                <a:cs typeface="Allerta"/>
                <a:sym typeface="Allerta"/>
              </a:rPr>
              <a:t>Climate</a:t>
            </a:r>
          </a:p>
        </p:txBody>
      </p:sp>
      <p:sp>
        <p:nvSpPr>
          <p:cNvPr id="126" name="Shape 126"/>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
        <p:nvSpPr>
          <p:cNvPr id="127" name="Shape 127"/>
          <p:cNvSpPr txBox="1">
            <a:spLocks noGrp="1"/>
          </p:cNvSpPr>
          <p:nvPr>
            <p:ph type="subTitle" idx="1"/>
          </p:nvPr>
        </p:nvSpPr>
        <p:spPr>
          <a:xfrm>
            <a:off x="685800" y="4724400"/>
            <a:ext cx="70104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FAFAFA"/>
              </a:buClr>
              <a:buSzPct val="25000"/>
              <a:buFont typeface="Quattrocento"/>
              <a:buNone/>
            </a:pPr>
            <a:endParaRPr lang="en-US" sz="3200" b="1" i="0" u="none" strike="noStrike" cap="none" dirty="0">
              <a:solidFill>
                <a:schemeClr val="lt1"/>
              </a:solidFill>
              <a:latin typeface="Quattrocento"/>
              <a:ea typeface="Quattrocento"/>
              <a:cs typeface="Quattrocento"/>
              <a:sym typeface="Quattrocento"/>
            </a:endParaRPr>
          </a:p>
        </p:txBody>
      </p:sp>
      <p:pic>
        <p:nvPicPr>
          <p:cNvPr id="128" name="Shape 128"/>
          <p:cNvPicPr preferRelativeResize="0"/>
          <p:nvPr/>
        </p:nvPicPr>
        <p:blipFill>
          <a:blip r:embed="rId3">
            <a:alphaModFix/>
          </a:blip>
          <a:stretch>
            <a:fillRect/>
          </a:stretch>
        </p:blipFill>
        <p:spPr>
          <a:xfrm>
            <a:off x="1981200" y="381000"/>
            <a:ext cx="4810125" cy="3152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129767" y="-499137"/>
            <a:ext cx="9877424" cy="7410449"/>
          </a:xfrm>
          <a:prstGeom prst="rect">
            <a:avLst/>
          </a:prstGeom>
          <a:noFill/>
          <a:ln>
            <a:noFill/>
          </a:ln>
        </p:spPr>
      </p:pic>
      <p:sp>
        <p:nvSpPr>
          <p:cNvPr id="317" name="Shape 317"/>
          <p:cNvSpPr/>
          <p:nvPr/>
        </p:nvSpPr>
        <p:spPr>
          <a:xfrm>
            <a:off x="3505200" y="1219200"/>
            <a:ext cx="248003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F1FDF7"/>
                </a:solidFill>
                <a:latin typeface="Arial"/>
                <a:ea typeface="Arial"/>
                <a:cs typeface="Arial"/>
                <a:sym typeface="Arial"/>
              </a:rPr>
              <a:t>Tundra</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a:t>
            </a:r>
          </a:p>
        </p:txBody>
      </p:sp>
      <p:sp>
        <p:nvSpPr>
          <p:cNvPr id="3" name="Text Placeholder 2"/>
          <p:cNvSpPr>
            <a:spLocks noGrp="1"/>
          </p:cNvSpPr>
          <p:nvPr>
            <p:ph type="body" idx="1"/>
          </p:nvPr>
        </p:nvSpPr>
        <p:spPr/>
        <p:txBody>
          <a:bodyPr/>
          <a:lstStyle/>
          <a:p>
            <a:r>
              <a:rPr lang="en-US" sz="2000" b="1" dirty="0">
                <a:solidFill>
                  <a:schemeClr val="tx1"/>
                </a:solidFill>
              </a:rPr>
              <a:t>Make a brochure/ pamphlet </a:t>
            </a:r>
          </a:p>
          <a:p>
            <a:endParaRPr lang="en-US" sz="2000" b="1" dirty="0">
              <a:solidFill>
                <a:schemeClr val="tx1"/>
              </a:solidFill>
            </a:endParaRPr>
          </a:p>
          <a:p>
            <a:r>
              <a:rPr lang="en-US" sz="2000" b="1" dirty="0">
                <a:solidFill>
                  <a:schemeClr val="tx1"/>
                </a:solidFill>
              </a:rPr>
              <a:t>Your brochure needs to explain:</a:t>
            </a:r>
          </a:p>
          <a:p>
            <a:endParaRPr lang="en-US" sz="2000" b="1" dirty="0">
              <a:solidFill>
                <a:schemeClr val="tx1"/>
              </a:solidFill>
            </a:endParaRPr>
          </a:p>
          <a:p>
            <a:r>
              <a:rPr lang="en-US" sz="2000" b="1" dirty="0">
                <a:solidFill>
                  <a:schemeClr val="tx1"/>
                </a:solidFill>
              </a:rPr>
              <a:t>What climate is</a:t>
            </a:r>
          </a:p>
          <a:p>
            <a:endParaRPr lang="en-US" sz="2000" b="1" dirty="0">
              <a:solidFill>
                <a:schemeClr val="tx1"/>
              </a:solidFill>
            </a:endParaRPr>
          </a:p>
          <a:p>
            <a:r>
              <a:rPr lang="en-US" sz="2000" b="1" dirty="0">
                <a:solidFill>
                  <a:schemeClr val="tx1"/>
                </a:solidFill>
              </a:rPr>
              <a:t>What climate change is</a:t>
            </a:r>
          </a:p>
          <a:p>
            <a:endParaRPr lang="en-US" sz="2000" b="1" dirty="0">
              <a:solidFill>
                <a:schemeClr val="tx1"/>
              </a:solidFill>
            </a:endParaRPr>
          </a:p>
          <a:p>
            <a:r>
              <a:rPr lang="en-US" sz="2000" b="1" dirty="0">
                <a:solidFill>
                  <a:schemeClr val="tx1"/>
                </a:solidFill>
              </a:rPr>
              <a:t>What causes climate change</a:t>
            </a:r>
          </a:p>
          <a:p>
            <a:endParaRPr lang="en-US" sz="2000" b="1" dirty="0">
              <a:solidFill>
                <a:schemeClr val="tx1"/>
              </a:solidFill>
            </a:endParaRPr>
          </a:p>
          <a:p>
            <a:r>
              <a:rPr lang="en-US" sz="2000" b="1" dirty="0">
                <a:solidFill>
                  <a:schemeClr val="tx1"/>
                </a:solidFill>
              </a:rPr>
              <a:t>Make sure you include pictures and</a:t>
            </a:r>
          </a:p>
          <a:p>
            <a:r>
              <a:rPr lang="en-US" sz="2000" b="1" dirty="0">
                <a:solidFill>
                  <a:schemeClr val="tx1"/>
                </a:solidFill>
              </a:rPr>
              <a:t>diagrams!</a:t>
            </a:r>
          </a:p>
        </p:txBody>
      </p:sp>
    </p:spTree>
    <p:extLst>
      <p:ext uri="{BB962C8B-B14F-4D97-AF65-F5344CB8AC3E}">
        <p14:creationId xmlns:p14="http://schemas.microsoft.com/office/powerpoint/2010/main" val="135863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04800" y="0"/>
            <a:ext cx="8510587" cy="838199"/>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400" b="1" i="0" u="none" strike="noStrike" cap="none" dirty="0">
                <a:solidFill>
                  <a:srgbClr val="F3E5AF"/>
                </a:solidFill>
                <a:latin typeface="Allerta"/>
                <a:ea typeface="Allerta"/>
                <a:cs typeface="Allerta"/>
                <a:sym typeface="Allerta"/>
              </a:rPr>
              <a:t>Weather</a:t>
            </a:r>
          </a:p>
        </p:txBody>
      </p:sp>
      <p:sp>
        <p:nvSpPr>
          <p:cNvPr id="134" name="Shape 134"/>
          <p:cNvSpPr txBox="1">
            <a:spLocks noGrp="1"/>
          </p:cNvSpPr>
          <p:nvPr>
            <p:ph type="body" idx="1"/>
          </p:nvPr>
        </p:nvSpPr>
        <p:spPr>
          <a:xfrm>
            <a:off x="0" y="990600"/>
            <a:ext cx="8845549" cy="129540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2800" b="1" i="0" u="sng" strike="noStrike" cap="none" dirty="0">
                <a:solidFill>
                  <a:schemeClr val="tx1">
                    <a:lumMod val="95000"/>
                    <a:lumOff val="5000"/>
                  </a:schemeClr>
                </a:solidFill>
                <a:latin typeface="Quattrocento"/>
                <a:ea typeface="Quattrocento"/>
                <a:cs typeface="Quattrocento"/>
                <a:sym typeface="Quattrocento"/>
              </a:rPr>
              <a:t>Weather</a:t>
            </a:r>
            <a:r>
              <a:rPr lang="en-US" sz="2800" b="0" i="0" u="none" strike="noStrike" cap="none" dirty="0">
                <a:solidFill>
                  <a:schemeClr val="tx1">
                    <a:lumMod val="95000"/>
                    <a:lumOff val="5000"/>
                  </a:schemeClr>
                </a:solidFill>
                <a:latin typeface="Quattrocento"/>
                <a:ea typeface="Quattrocento"/>
                <a:cs typeface="Quattrocento"/>
                <a:sym typeface="Quattrocento"/>
              </a:rPr>
              <a:t>- what is happening in the atmosphere in particular place at a particular time.</a:t>
            </a:r>
          </a:p>
        </p:txBody>
      </p:sp>
      <p:pic>
        <p:nvPicPr>
          <p:cNvPr id="135" name="Shape 135"/>
          <p:cNvPicPr preferRelativeResize="0"/>
          <p:nvPr/>
        </p:nvPicPr>
        <p:blipFill>
          <a:blip r:embed="rId3">
            <a:alphaModFix/>
          </a:blip>
          <a:stretch>
            <a:fillRect/>
          </a:stretch>
        </p:blipFill>
        <p:spPr>
          <a:xfrm>
            <a:off x="1371600" y="2184400"/>
            <a:ext cx="7010400" cy="467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0"/>
            <a:ext cx="8991600" cy="14478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000" b="1" i="0" u="sng" strike="noStrike" cap="none" dirty="0">
                <a:solidFill>
                  <a:schemeClr val="tx1"/>
                </a:solidFill>
                <a:latin typeface="Allerta"/>
                <a:ea typeface="Allerta"/>
                <a:cs typeface="Allerta"/>
                <a:sym typeface="Allerta"/>
              </a:rPr>
              <a:t>Climate</a:t>
            </a:r>
            <a:r>
              <a:rPr lang="en-US" sz="4000" b="1" i="0" u="none" strike="noStrike" cap="none" dirty="0">
                <a:solidFill>
                  <a:schemeClr val="tx1"/>
                </a:solidFill>
                <a:latin typeface="Allerta"/>
                <a:ea typeface="Allerta"/>
                <a:cs typeface="Allerta"/>
                <a:sym typeface="Allerta"/>
              </a:rPr>
              <a:t>-</a:t>
            </a:r>
            <a:r>
              <a:rPr lang="en-US" sz="4000" b="1" i="0" u="none" strike="noStrike" cap="none" dirty="0">
                <a:solidFill>
                  <a:srgbClr val="F3E5AF"/>
                </a:solidFill>
                <a:latin typeface="Allerta"/>
                <a:ea typeface="Allerta"/>
                <a:cs typeface="Allerta"/>
                <a:sym typeface="Allerta"/>
              </a:rPr>
              <a:t> </a:t>
            </a:r>
            <a:r>
              <a:rPr lang="en-US" sz="4000" b="1" i="0" u="none" strike="noStrike" cap="none" dirty="0">
                <a:solidFill>
                  <a:srgbClr val="7030A0"/>
                </a:solidFill>
                <a:latin typeface="Allerta"/>
                <a:ea typeface="Allerta"/>
                <a:cs typeface="Allerta"/>
                <a:sym typeface="Allerta"/>
              </a:rPr>
              <a:t>the average weather for an area over a long period of time.</a:t>
            </a:r>
          </a:p>
        </p:txBody>
      </p:sp>
      <p:sp>
        <p:nvSpPr>
          <p:cNvPr id="141" name="Shape 141"/>
          <p:cNvSpPr txBox="1"/>
          <p:nvPr/>
        </p:nvSpPr>
        <p:spPr>
          <a:xfrm>
            <a:off x="0" y="3416300"/>
            <a:ext cx="4724400" cy="76200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4400" b="1" i="0" u="none" strike="noStrike" cap="none">
                <a:solidFill>
                  <a:schemeClr val="lt2"/>
                </a:solidFill>
                <a:latin typeface="Times New Roman"/>
                <a:ea typeface="Times New Roman"/>
                <a:cs typeface="Times New Roman"/>
                <a:sym typeface="Times New Roman"/>
              </a:rPr>
              <a:t> </a:t>
            </a:r>
          </a:p>
        </p:txBody>
      </p:sp>
      <p:pic>
        <p:nvPicPr>
          <p:cNvPr id="142" name="Shape 142"/>
          <p:cNvPicPr preferRelativeResize="0"/>
          <p:nvPr/>
        </p:nvPicPr>
        <p:blipFill>
          <a:blip r:embed="rId3">
            <a:alphaModFix/>
          </a:blip>
          <a:stretch>
            <a:fillRect/>
          </a:stretch>
        </p:blipFill>
        <p:spPr>
          <a:xfrm>
            <a:off x="0" y="2255838"/>
            <a:ext cx="9143999" cy="460216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000" b="1" i="0" u="none" strike="noStrike" cap="none" dirty="0">
                <a:solidFill>
                  <a:srgbClr val="FF0000"/>
                </a:solidFill>
                <a:latin typeface="Allerta"/>
                <a:ea typeface="Allerta"/>
                <a:cs typeface="Allerta"/>
                <a:sym typeface="Allerta"/>
              </a:rPr>
              <a:t>What Factors Determine Climate?</a:t>
            </a:r>
          </a:p>
        </p:txBody>
      </p:sp>
      <p:sp>
        <p:nvSpPr>
          <p:cNvPr id="148" name="Shape 148"/>
          <p:cNvSpPr txBox="1">
            <a:spLocks noGrp="1"/>
          </p:cNvSpPr>
          <p:nvPr>
            <p:ph type="body" idx="1"/>
          </p:nvPr>
        </p:nvSpPr>
        <p:spPr>
          <a:xfrm>
            <a:off x="301625" y="1676400"/>
            <a:ext cx="8842374" cy="4422774"/>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Latitude</a:t>
            </a:r>
          </a:p>
          <a:p>
            <a:pPr marL="548640" marR="0" lvl="0" indent="-421640" algn="l" rtl="0">
              <a:spcBef>
                <a:spcPts val="56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Atmospheric circulation patterns</a:t>
            </a:r>
          </a:p>
          <a:p>
            <a:pPr marL="548640" marR="0" lvl="0" indent="-421640" algn="l" rtl="0">
              <a:spcBef>
                <a:spcPts val="56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Oceanic circulation patterns</a:t>
            </a:r>
          </a:p>
          <a:p>
            <a:pPr marL="548640" marR="0" lvl="0" indent="-421640" algn="l" rtl="0">
              <a:spcBef>
                <a:spcPts val="56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Local geography</a:t>
            </a:r>
          </a:p>
          <a:p>
            <a:pPr marL="548640" marR="0" lvl="0" indent="-421640" algn="l" rtl="0">
              <a:spcBef>
                <a:spcPts val="56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Solar activity</a:t>
            </a:r>
          </a:p>
          <a:p>
            <a:pPr marL="548640" marR="0" lvl="0" indent="-421640" algn="l" rtl="0">
              <a:spcBef>
                <a:spcPts val="560"/>
              </a:spcBef>
              <a:buClr>
                <a:srgbClr val="FAFAFA"/>
              </a:buClr>
              <a:buSzPct val="65000"/>
              <a:buFont typeface="Quattrocento"/>
              <a:buChar char="⬜"/>
            </a:pPr>
            <a:r>
              <a:rPr lang="en-US" sz="3600" b="1" i="0" u="none" strike="noStrike" cap="none" dirty="0" smtClean="0">
                <a:solidFill>
                  <a:schemeClr val="accent5">
                    <a:lumMod val="50000"/>
                  </a:schemeClr>
                </a:solidFill>
                <a:latin typeface="Quattrocento"/>
                <a:ea typeface="Quattrocento"/>
                <a:cs typeface="Quattrocento"/>
                <a:sym typeface="Quattrocento"/>
              </a:rPr>
              <a:t>Volcanic activity</a:t>
            </a:r>
          </a:p>
          <a:p>
            <a:pPr marL="548640" marR="0" lvl="0" indent="-421640" algn="l" rtl="0">
              <a:spcBef>
                <a:spcPts val="480"/>
              </a:spcBef>
              <a:buClr>
                <a:srgbClr val="FAFAFA"/>
              </a:buClr>
              <a:buSzPct val="25000"/>
              <a:buFont typeface="Quattrocento"/>
              <a:buNone/>
            </a:pPr>
            <a:r>
              <a:rPr lang="en-US" sz="2400" b="1" i="1" u="none" strike="noStrike" cap="none" dirty="0" smtClean="0">
                <a:solidFill>
                  <a:srgbClr val="FFFF00"/>
                </a:solidFill>
                <a:latin typeface="Quattrocento"/>
                <a:ea typeface="Quattrocento"/>
                <a:cs typeface="Quattrocento"/>
                <a:sym typeface="Quattrocento"/>
              </a:rPr>
              <a:t>***</a:t>
            </a:r>
            <a:r>
              <a:rPr lang="en-US" sz="3200" b="1" i="1" u="none" strike="noStrike" cap="none" dirty="0">
                <a:solidFill>
                  <a:schemeClr val="tx1"/>
                </a:solidFill>
                <a:latin typeface="Quattrocento"/>
                <a:ea typeface="Quattrocento"/>
                <a:cs typeface="Quattrocento"/>
                <a:sym typeface="Quattrocento"/>
              </a:rPr>
              <a:t>Most important of these factors is distance from the equator (Latitude).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0" y="703385"/>
            <a:ext cx="2560637" cy="3810000"/>
          </a:xfrm>
          <a:prstGeom prst="rect">
            <a:avLst/>
          </a:prstGeom>
          <a:noFill/>
          <a:ln>
            <a:noFill/>
          </a:ln>
        </p:spPr>
      </p:pic>
      <p:pic>
        <p:nvPicPr>
          <p:cNvPr id="154" name="Shape 154"/>
          <p:cNvPicPr preferRelativeResize="0"/>
          <p:nvPr/>
        </p:nvPicPr>
        <p:blipFill>
          <a:blip r:embed="rId4">
            <a:alphaModFix/>
          </a:blip>
          <a:stretch>
            <a:fillRect/>
          </a:stretch>
        </p:blipFill>
        <p:spPr>
          <a:xfrm>
            <a:off x="2514600" y="2265777"/>
            <a:ext cx="6629400" cy="4972050"/>
          </a:xfrm>
          <a:prstGeom prst="rect">
            <a:avLst/>
          </a:prstGeom>
          <a:noFill/>
          <a:ln>
            <a:noFill/>
          </a:ln>
        </p:spPr>
      </p:pic>
      <p:sp>
        <p:nvSpPr>
          <p:cNvPr id="155" name="Shape 155"/>
          <p:cNvSpPr txBox="1"/>
          <p:nvPr/>
        </p:nvSpPr>
        <p:spPr>
          <a:xfrm>
            <a:off x="2590800" y="984739"/>
            <a:ext cx="6553200" cy="28686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dirty="0">
                <a:solidFill>
                  <a:schemeClr val="lt1"/>
                </a:solidFill>
                <a:latin typeface="Arial"/>
                <a:ea typeface="Arial"/>
                <a:cs typeface="Arial"/>
                <a:sym typeface="Arial"/>
              </a:rPr>
              <a:t>At the equator, sunlight hits the Earth </a:t>
            </a:r>
            <a:r>
              <a:rPr lang="en-US" sz="2800" b="1" i="1" u="none" strike="noStrike" cap="none" dirty="0">
                <a:solidFill>
                  <a:schemeClr val="lt1"/>
                </a:solidFill>
                <a:latin typeface="Arial"/>
                <a:ea typeface="Arial"/>
                <a:cs typeface="Arial"/>
                <a:sym typeface="Arial"/>
              </a:rPr>
              <a:t>vertically</a:t>
            </a:r>
            <a:r>
              <a:rPr lang="en-US" sz="2800" b="0" i="0" u="none" strike="noStrike" cap="none" dirty="0">
                <a:solidFill>
                  <a:schemeClr val="lt1"/>
                </a:solidFill>
                <a:latin typeface="Arial"/>
                <a:ea typeface="Arial"/>
                <a:cs typeface="Arial"/>
                <a:sym typeface="Arial"/>
              </a:rPr>
              <a:t> and is concentrated over a smaller surface area.  </a:t>
            </a:r>
          </a:p>
          <a:p>
            <a:pPr marL="0" marR="0" lvl="0" indent="0" algn="l" rtl="0">
              <a:spcBef>
                <a:spcPts val="1400"/>
              </a:spcBef>
              <a:buSzPct val="25000"/>
              <a:buNone/>
            </a:pPr>
            <a:r>
              <a:rPr lang="en-US" sz="2800" b="0" i="0" u="none" strike="noStrike" cap="none" dirty="0">
                <a:solidFill>
                  <a:schemeClr val="lt1"/>
                </a:solidFill>
                <a:latin typeface="Arial"/>
                <a:ea typeface="Arial"/>
                <a:cs typeface="Arial"/>
                <a:sym typeface="Arial"/>
              </a:rPr>
              <a:t>Away from the equator, sunlight hits the Earth at an </a:t>
            </a:r>
            <a:r>
              <a:rPr lang="en-US" sz="2800" b="1" i="1" u="none" strike="noStrike" cap="none" dirty="0">
                <a:solidFill>
                  <a:schemeClr val="lt1"/>
                </a:solidFill>
                <a:latin typeface="Arial"/>
                <a:ea typeface="Arial"/>
                <a:cs typeface="Arial"/>
                <a:sym typeface="Arial"/>
              </a:rPr>
              <a:t>oblique angle</a:t>
            </a:r>
            <a:r>
              <a:rPr lang="en-US" sz="2800" b="0" i="0" u="none" strike="noStrike" cap="none" dirty="0">
                <a:solidFill>
                  <a:schemeClr val="lt1"/>
                </a:solidFill>
                <a:latin typeface="Arial"/>
                <a:ea typeface="Arial"/>
                <a:cs typeface="Arial"/>
                <a:sym typeface="Arial"/>
              </a:rPr>
              <a:t> and spreads over a larger surface area.</a:t>
            </a:r>
          </a:p>
        </p:txBody>
      </p:sp>
      <p:sp>
        <p:nvSpPr>
          <p:cNvPr id="2" name="TextBox 1"/>
          <p:cNvSpPr txBox="1"/>
          <p:nvPr/>
        </p:nvSpPr>
        <p:spPr>
          <a:xfrm>
            <a:off x="2514600" y="153742"/>
            <a:ext cx="6935373" cy="830997"/>
          </a:xfrm>
          <a:prstGeom prst="rect">
            <a:avLst/>
          </a:prstGeom>
          <a:noFill/>
        </p:spPr>
        <p:txBody>
          <a:bodyPr wrap="square" rtlCol="0">
            <a:spAutoFit/>
          </a:bodyPr>
          <a:lstStyle/>
          <a:p>
            <a:r>
              <a:rPr lang="en-US" sz="4800" b="1" dirty="0"/>
              <a:t>Differential Heating</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15875" y="0"/>
            <a:ext cx="9159875" cy="6629400"/>
            <a:chOff x="-10" y="0"/>
            <a:chExt cx="5770" cy="4176"/>
          </a:xfrm>
        </p:grpSpPr>
        <p:grpSp>
          <p:nvGrpSpPr>
            <p:cNvPr id="161" name="Shape 161"/>
            <p:cNvGrpSpPr/>
            <p:nvPr/>
          </p:nvGrpSpPr>
          <p:grpSpPr>
            <a:xfrm>
              <a:off x="191" y="960"/>
              <a:ext cx="5376" cy="3216"/>
              <a:chOff x="191" y="960"/>
              <a:chExt cx="5376" cy="3216"/>
            </a:xfrm>
          </p:grpSpPr>
          <p:sp>
            <p:nvSpPr>
              <p:cNvPr id="162" name="Shape 162"/>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3" name="Shape 163"/>
              <p:cNvSpPr/>
              <p:nvPr/>
            </p:nvSpPr>
            <p:spPr>
              <a:xfrm>
                <a:off x="634" y="1031"/>
                <a:ext cx="3075" cy="3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rgbClr val="008000"/>
                    </a:solidFill>
                    <a:latin typeface="Arial"/>
                    <a:ea typeface="Arial"/>
                    <a:cs typeface="Arial"/>
                    <a:sym typeface="Arial"/>
                  </a:rPr>
                  <a:t>Air Masses and Weather</a:t>
                </a:r>
              </a:p>
            </p:txBody>
          </p:sp>
        </p:grpSp>
        <p:grpSp>
          <p:nvGrpSpPr>
            <p:cNvPr id="164" name="Shape 164"/>
            <p:cNvGrpSpPr/>
            <p:nvPr/>
          </p:nvGrpSpPr>
          <p:grpSpPr>
            <a:xfrm>
              <a:off x="-10" y="0"/>
              <a:ext cx="5770" cy="901"/>
              <a:chOff x="-10" y="0"/>
              <a:chExt cx="5770" cy="901"/>
            </a:xfrm>
          </p:grpSpPr>
          <p:sp>
            <p:nvSpPr>
              <p:cNvPr id="165" name="Shape 165"/>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166" name="Shape 166"/>
              <p:cNvGrpSpPr/>
              <p:nvPr/>
            </p:nvGrpSpPr>
            <p:grpSpPr>
              <a:xfrm>
                <a:off x="-10" y="0"/>
                <a:ext cx="5770" cy="85"/>
                <a:chOff x="-5" y="0"/>
                <a:chExt cx="5770" cy="85"/>
              </a:xfrm>
            </p:grpSpPr>
            <p:cxnSp>
              <p:nvCxnSpPr>
                <p:cNvPr id="167" name="Shape 167"/>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168" name="Shape 168"/>
                <p:cNvSpPr/>
                <p:nvPr/>
              </p:nvSpPr>
              <p:spPr>
                <a:xfrm>
                  <a:off x="-5" y="28"/>
                  <a:ext cx="5770" cy="57"/>
                </a:xfrm>
                <a:prstGeom prst="rect">
                  <a:avLst/>
                </a:prstGeom>
                <a:gradFill>
                  <a:gsLst>
                    <a:gs pos="0">
                      <a:srgbClr val="681D49"/>
                    </a:gs>
                    <a:gs pos="100000">
                      <a:srgbClr val="932968">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169" name="Shape 169"/>
              <p:cNvGrpSpPr/>
              <p:nvPr/>
            </p:nvGrpSpPr>
            <p:grpSpPr>
              <a:xfrm>
                <a:off x="-4" y="767"/>
                <a:ext cx="5759" cy="133"/>
                <a:chOff x="0" y="767"/>
                <a:chExt cx="5759" cy="133"/>
              </a:xfrm>
            </p:grpSpPr>
            <p:cxnSp>
              <p:nvCxnSpPr>
                <p:cNvPr id="170" name="Shape 170"/>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171" name="Shape 171"/>
                <p:cNvSpPr/>
                <p:nvPr/>
              </p:nvSpPr>
              <p:spPr>
                <a:xfrm>
                  <a:off x="0" y="786"/>
                  <a:ext cx="5759" cy="114"/>
                </a:xfrm>
                <a:prstGeom prst="rect">
                  <a:avLst/>
                </a:prstGeom>
                <a:gradFill>
                  <a:gsLst>
                    <a:gs pos="0">
                      <a:srgbClr val="681D49"/>
                    </a:gs>
                    <a:gs pos="100000">
                      <a:srgbClr val="932968">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172" name="Shape 172"/>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F3E5AF"/>
              </a:buClr>
              <a:buSzPct val="25000"/>
              <a:buFont typeface="Allerta"/>
              <a:buNone/>
            </a:pPr>
            <a:r>
              <a:rPr lang="en-US" sz="4100" b="1" i="0" u="none" strike="noStrike" cap="none">
                <a:solidFill>
                  <a:srgbClr val="F3E5AF"/>
                </a:solidFill>
                <a:latin typeface="Allerta"/>
                <a:ea typeface="Allerta"/>
                <a:cs typeface="Allerta"/>
                <a:sym typeface="Allerta"/>
              </a:rPr>
              <a:t>Air Masses    </a:t>
            </a:r>
          </a:p>
        </p:txBody>
      </p:sp>
      <p:sp>
        <p:nvSpPr>
          <p:cNvPr id="173" name="Shape 173"/>
          <p:cNvSpPr/>
          <p:nvPr/>
        </p:nvSpPr>
        <p:spPr>
          <a:xfrm>
            <a:off x="1260475" y="2163763"/>
            <a:ext cx="7572375" cy="2123657"/>
          </a:xfrm>
          <a:prstGeom prst="rect">
            <a:avLst/>
          </a:prstGeom>
          <a:noFill/>
          <a:ln>
            <a:noFill/>
          </a:ln>
        </p:spPr>
        <p:txBody>
          <a:bodyPr lIns="91425" tIns="45700" rIns="91425" bIns="45700" anchor="t" anchorCtr="0">
            <a:noAutofit/>
          </a:bodyPr>
          <a:lstStyle/>
          <a:p>
            <a:pPr marL="457200" marR="0" lvl="0" indent="-457200" algn="l" rtl="0">
              <a:spcBef>
                <a:spcPts val="0"/>
              </a:spcBef>
              <a:buClr>
                <a:srgbClr val="389700"/>
              </a:buClr>
              <a:buSzPct val="25000"/>
              <a:buFont typeface="Arial"/>
              <a:buNone/>
            </a:pPr>
            <a:r>
              <a:rPr lang="en-US" sz="2800" b="0" i="0" u="none" strike="noStrike" cap="none">
                <a:solidFill>
                  <a:srgbClr val="389700"/>
                </a:solidFill>
                <a:latin typeface="Arial"/>
                <a:ea typeface="Arial"/>
                <a:cs typeface="Arial"/>
                <a:sym typeface="Arial"/>
              </a:rPr>
              <a:t>◆ Air Masses</a:t>
            </a:r>
          </a:p>
          <a:p>
            <a:pPr marL="457200" marR="0" lvl="0" indent="-457200" algn="l" rtl="0">
              <a:spcBef>
                <a:spcPts val="0"/>
              </a:spcBef>
              <a:buClr>
                <a:srgbClr val="389700"/>
              </a:buClr>
              <a:buSzPct val="25000"/>
              <a:buFont typeface="Arial"/>
              <a:buNone/>
            </a:pPr>
            <a:r>
              <a:rPr lang="en-US" sz="2400" b="0" i="0" u="none" strike="noStrike" cap="none">
                <a:solidFill>
                  <a:srgbClr val="000000"/>
                </a:solidFill>
                <a:latin typeface="Arial"/>
                <a:ea typeface="Arial"/>
                <a:cs typeface="Arial"/>
                <a:sym typeface="Arial"/>
              </a:rPr>
              <a:t>	An </a:t>
            </a:r>
            <a:r>
              <a:rPr lang="en-US" sz="2400" b="1" i="0" u="none" strike="noStrike" cap="none">
                <a:solidFill>
                  <a:srgbClr val="000000"/>
                </a:solidFill>
                <a:latin typeface="Arial"/>
                <a:ea typeface="Arial"/>
                <a:cs typeface="Arial"/>
                <a:sym typeface="Arial"/>
              </a:rPr>
              <a:t>air mass</a:t>
            </a:r>
            <a:r>
              <a:rPr lang="en-US" sz="2400" b="0" i="0" u="none" strike="noStrike" cap="none">
                <a:solidFill>
                  <a:srgbClr val="000000"/>
                </a:solidFill>
                <a:latin typeface="Arial"/>
                <a:ea typeface="Arial"/>
                <a:cs typeface="Arial"/>
                <a:sym typeface="Arial"/>
              </a:rPr>
              <a:t> is an immense body of air that is characterized by similar temperatures and amounts of moisture at any given altitude.</a:t>
            </a:r>
            <a:r>
              <a:rPr lang="en-US" sz="2800" b="0" i="0" u="none" strike="noStrike" cap="none">
                <a:solidFill>
                  <a:schemeClr val="lt1"/>
                </a:solidFill>
                <a:latin typeface="Arial"/>
                <a:ea typeface="Arial"/>
                <a:cs typeface="Arial"/>
                <a:sym typeface="Arial"/>
              </a:rPr>
              <a:t>ir Masses</a:t>
            </a:r>
          </a:p>
        </p:txBody>
      </p:sp>
      <p:sp>
        <p:nvSpPr>
          <p:cNvPr id="174" name="Shape 174"/>
          <p:cNvSpPr/>
          <p:nvPr/>
        </p:nvSpPr>
        <p:spPr>
          <a:xfrm>
            <a:off x="1736725" y="2630488"/>
            <a:ext cx="7102475" cy="369332"/>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5" name="Shape 175"/>
          <p:cNvSpPr/>
          <p:nvPr/>
        </p:nvSpPr>
        <p:spPr>
          <a:xfrm>
            <a:off x="1260475" y="3789362"/>
            <a:ext cx="7572375" cy="954106"/>
          </a:xfrm>
          <a:prstGeom prst="rect">
            <a:avLst/>
          </a:prstGeom>
          <a:noFill/>
          <a:ln>
            <a:noFill/>
          </a:ln>
        </p:spPr>
        <p:txBody>
          <a:bodyPr lIns="91425" tIns="45700" rIns="91425" bIns="45700" anchor="t" anchorCtr="0">
            <a:noAutofit/>
          </a:bodyPr>
          <a:lstStyle/>
          <a:p>
            <a:pPr marL="457200" marR="0" lvl="0" indent="-457200" algn="l" rtl="0">
              <a:spcBef>
                <a:spcPts val="0"/>
              </a:spcBef>
              <a:buClr>
                <a:srgbClr val="389700"/>
              </a:buClr>
              <a:buSzPct val="25000"/>
              <a:buFont typeface="Arial"/>
              <a:buNone/>
            </a:pPr>
            <a:r>
              <a:rPr lang="en-US" sz="2800" b="0" i="0" u="none" strike="noStrike" cap="none">
                <a:solidFill>
                  <a:srgbClr val="389700"/>
                </a:solidFill>
                <a:latin typeface="Arial"/>
                <a:ea typeface="Arial"/>
                <a:cs typeface="Arial"/>
                <a:sym typeface="Arial"/>
              </a:rPr>
              <a:t>◆ Movement of Air Masses</a:t>
            </a:r>
            <a:r>
              <a:rPr lang="en-US" sz="2800" b="0" i="0" u="none" strike="noStrike" cap="none">
                <a:solidFill>
                  <a:schemeClr val="lt1"/>
                </a:solidFill>
                <a:latin typeface="Arial"/>
                <a:ea typeface="Arial"/>
                <a:cs typeface="Arial"/>
                <a:sym typeface="Arial"/>
              </a:rPr>
              <a:t>ement of Air Masses</a:t>
            </a:r>
          </a:p>
        </p:txBody>
      </p:sp>
      <p:sp>
        <p:nvSpPr>
          <p:cNvPr id="176" name="Shape 176"/>
          <p:cNvSpPr/>
          <p:nvPr/>
        </p:nvSpPr>
        <p:spPr>
          <a:xfrm>
            <a:off x="1736725" y="4256087"/>
            <a:ext cx="7115175" cy="1754325"/>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SzPct val="25000"/>
              <a:buNone/>
            </a:pPr>
            <a:r>
              <a:rPr lang="en-US" sz="1800" b="0" i="0" u="none" strike="noStrike" cap="none">
                <a:solidFill>
                  <a:schemeClr val="lt1"/>
                </a:solidFill>
                <a:latin typeface="Arial"/>
                <a:ea typeface="Arial"/>
                <a:cs typeface="Arial"/>
                <a:sym typeface="Arial"/>
              </a:rPr>
              <a:t>•  As it moves, the characteristics of an air mass change and so </a:t>
            </a:r>
          </a:p>
          <a:p>
            <a:pPr marL="292100" marR="0" lvl="0" indent="-29210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    As it moves, the characteristics of an air mass change and so does the weather in the area over which the air mass moves.</a:t>
            </a:r>
          </a:p>
          <a:p>
            <a:pPr marL="292100" marR="0" lvl="0" indent="-292100" algn="l" rtl="0">
              <a:spcBef>
                <a:spcPts val="0"/>
              </a:spcBef>
              <a:buClr>
                <a:srgbClr val="389700"/>
              </a:buClr>
              <a:buSzPct val="25000"/>
              <a:buFont typeface="Arial"/>
              <a:buNone/>
            </a:pPr>
            <a:r>
              <a:rPr lang="en-US" sz="1800" b="0" i="0" u="none" strike="noStrike" cap="none">
                <a:solidFill>
                  <a:schemeClr val="lt1"/>
                </a:solidFill>
                <a:latin typeface="Arial"/>
                <a:ea typeface="Arial"/>
                <a:cs typeface="Arial"/>
                <a:sym typeface="Arial"/>
              </a:rPr>
              <a:t>s the weather in the area over which the air mass moves.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pic>
        <p:nvPicPr>
          <p:cNvPr id="182" name="Shape 182"/>
          <p:cNvPicPr preferRelativeResize="0"/>
          <p:nvPr/>
        </p:nvPicPr>
        <p:blipFill>
          <a:blip r:embed="rId3">
            <a:alphaModFix/>
          </a:blip>
          <a:stretch>
            <a:fillRect/>
          </a:stretch>
        </p:blipFill>
        <p:spPr>
          <a:xfrm>
            <a:off x="203200" y="152400"/>
            <a:ext cx="8636000" cy="6477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100" b="1" i="0" u="none" strike="noStrike" cap="none">
                <a:solidFill>
                  <a:srgbClr val="F3E5AF"/>
                </a:solidFill>
                <a:latin typeface="Allerta"/>
                <a:ea typeface="Allerta"/>
                <a:cs typeface="Allerta"/>
                <a:sym typeface="Allerta"/>
              </a:rPr>
              <a:t>What a Mass</a:t>
            </a:r>
          </a:p>
        </p:txBody>
      </p:sp>
      <p:sp>
        <p:nvSpPr>
          <p:cNvPr id="188" name="Shape 188"/>
          <p:cNvSpPr txBox="1">
            <a:spLocks noGrp="1"/>
          </p:cNvSpPr>
          <p:nvPr>
            <p:ph type="body" idx="1"/>
          </p:nvPr>
        </p:nvSpPr>
        <p:spPr>
          <a:xfrm>
            <a:off x="457200" y="1600200"/>
            <a:ext cx="8229600" cy="470916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4400" b="1" i="0" u="sng" strike="noStrike" cap="none" dirty="0">
                <a:solidFill>
                  <a:srgbClr val="FFFF00"/>
                </a:solidFill>
                <a:latin typeface="Quattrocento"/>
                <a:ea typeface="Quattrocento"/>
                <a:cs typeface="Quattrocento"/>
                <a:sym typeface="Quattrocento"/>
              </a:rPr>
              <a:t>Tropical</a:t>
            </a:r>
            <a:r>
              <a:rPr lang="en-US" sz="4400" b="1" i="0" u="none" strike="noStrike" cap="none" dirty="0">
                <a:solidFill>
                  <a:srgbClr val="FFFF00"/>
                </a:solidFill>
                <a:latin typeface="Quattrocento"/>
                <a:ea typeface="Quattrocento"/>
                <a:cs typeface="Quattrocento"/>
                <a:sym typeface="Quattrocento"/>
              </a:rPr>
              <a:t> Air Masses are </a:t>
            </a:r>
            <a:r>
              <a:rPr lang="en-US" sz="4400" b="1" i="0" u="none" strike="noStrike" cap="none" dirty="0" smtClean="0">
                <a:solidFill>
                  <a:srgbClr val="FFFF00"/>
                </a:solidFill>
                <a:latin typeface="Quattrocento"/>
                <a:ea typeface="Quattrocento"/>
                <a:cs typeface="Quattrocento"/>
                <a:sym typeface="Quattrocento"/>
              </a:rPr>
              <a:t>Warm</a:t>
            </a:r>
            <a:endParaRPr lang="en-US" sz="4400" b="1" i="0" u="none" strike="noStrike" cap="none" dirty="0">
              <a:solidFill>
                <a:srgbClr val="FFFF00"/>
              </a:solidFill>
              <a:latin typeface="Quattrocento"/>
              <a:ea typeface="Quattrocento"/>
              <a:cs typeface="Quattrocento"/>
              <a:sym typeface="Quattrocento"/>
            </a:endParaRPr>
          </a:p>
          <a:p>
            <a:pPr marL="548640" marR="0" lvl="0" indent="-421640" algn="l" rtl="0">
              <a:spcBef>
                <a:spcPts val="880"/>
              </a:spcBef>
              <a:buClr>
                <a:srgbClr val="FAFAFA"/>
              </a:buClr>
              <a:buSzPct val="65000"/>
              <a:buFont typeface="Quattrocento"/>
              <a:buChar char="⬜"/>
            </a:pPr>
            <a:r>
              <a:rPr lang="en-US" sz="4400" b="1" i="0" u="sng" strike="noStrike" cap="none" dirty="0">
                <a:solidFill>
                  <a:srgbClr val="FFFF00"/>
                </a:solidFill>
                <a:latin typeface="Quattrocento"/>
                <a:ea typeface="Quattrocento"/>
                <a:cs typeface="Quattrocento"/>
                <a:sym typeface="Quattrocento"/>
              </a:rPr>
              <a:t>Polar </a:t>
            </a:r>
            <a:r>
              <a:rPr lang="en-US" sz="4400" b="1" i="0" u="none" strike="noStrike" cap="none" dirty="0">
                <a:solidFill>
                  <a:srgbClr val="FFFF00"/>
                </a:solidFill>
                <a:latin typeface="Quattrocento"/>
                <a:ea typeface="Quattrocento"/>
                <a:cs typeface="Quattrocento"/>
                <a:sym typeface="Quattrocento"/>
              </a:rPr>
              <a:t>Air Masses are </a:t>
            </a:r>
            <a:r>
              <a:rPr lang="en-US" sz="4400" b="1" i="0" u="none" strike="noStrike" cap="none">
                <a:solidFill>
                  <a:srgbClr val="FFFF00"/>
                </a:solidFill>
                <a:latin typeface="Quattrocento"/>
                <a:ea typeface="Quattrocento"/>
                <a:cs typeface="Quattrocento"/>
                <a:sym typeface="Quattrocento"/>
              </a:rPr>
              <a:t>Cold </a:t>
            </a:r>
            <a:endParaRPr lang="en-US" sz="4400" b="1" i="0" u="none" strike="noStrike" cap="none" dirty="0">
              <a:solidFill>
                <a:srgbClr val="FFFF00"/>
              </a:solidFill>
              <a:latin typeface="Quattrocento"/>
              <a:ea typeface="Quattrocento"/>
              <a:cs typeface="Quattrocento"/>
              <a:sym typeface="Quattrocento"/>
            </a:endParaRPr>
          </a:p>
        </p:txBody>
      </p:sp>
      <p:sp>
        <p:nvSpPr>
          <p:cNvPr id="189" name="Shape 189"/>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globe">
  <a:themeElements>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629</Words>
  <Application>Microsoft Office PowerPoint</Application>
  <PresentationFormat>On-screen Show (4:3)</PresentationFormat>
  <Paragraphs>92</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Times New Roman</vt:lpstr>
      <vt:lpstr>Allerta</vt:lpstr>
      <vt:lpstr>Quattrocento</vt:lpstr>
      <vt:lpstr>Arial</vt:lpstr>
      <vt:lpstr>Apex</vt:lpstr>
      <vt:lpstr>Blueglobe</vt:lpstr>
      <vt:lpstr>Do Now</vt:lpstr>
      <vt:lpstr>Climate</vt:lpstr>
      <vt:lpstr>Weather</vt:lpstr>
      <vt:lpstr>Climate- the average weather for an area over a long period of time.</vt:lpstr>
      <vt:lpstr>What Factors Determine Climate?</vt:lpstr>
      <vt:lpstr>PowerPoint Presentation</vt:lpstr>
      <vt:lpstr>Air Masses    </vt:lpstr>
      <vt:lpstr>PowerPoint Presentation</vt:lpstr>
      <vt:lpstr>What a Mass</vt:lpstr>
      <vt:lpstr>Air Masses are classified according to the surface over which they form.</vt:lpstr>
      <vt:lpstr>21.1  Factors That Affect Climate    </vt:lpstr>
      <vt:lpstr>21.1  Factors That Affect Climate    </vt:lpstr>
      <vt:lpstr>Earth’s Major Climate Zones</vt:lpstr>
      <vt:lpstr>21.2  World Climates    </vt:lpstr>
      <vt:lpstr>Tropical Zone AKA: Humid Tropical Climate Mean temperature above 18C and can exceed 200 cm of rain</vt:lpstr>
      <vt:lpstr>PowerPoint Presentation</vt:lpstr>
      <vt:lpstr>PowerPoint Presentation</vt:lpstr>
      <vt:lpstr>Temperate Zone AKA: Humid Mid-Latitude Climate</vt:lpstr>
      <vt:lpstr>Polar Zone</vt:lpstr>
      <vt:lpstr>PowerPoint Presentation</vt:lpstr>
      <vt:lpstr>Brochure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dc:title>
  <dc:creator>Kendra Adam</dc:creator>
  <cp:lastModifiedBy>Carpano, Safeya</cp:lastModifiedBy>
  <cp:revision>16</cp:revision>
  <dcterms:modified xsi:type="dcterms:W3CDTF">2016-12-05T18:31:25Z</dcterms:modified>
</cp:coreProperties>
</file>