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stro.unl.edu/naap/lps/animations/lps.sw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ohDG7RqQ9I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OP0cpXpw8yk" TargetMode="External"/><Relationship Id="rId4" Type="http://schemas.openxmlformats.org/officeDocument/2006/relationships/hyperlink" Target="https://www.youtube.com/watch?v=sMKvqMUZwV4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Sun-Earth-Moon System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EEn.1.1.2 Explain how the Earth’s rotation and revolution about the Sun affects its shape and how it is related to seasons and tides.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6" name="Google Shape;86;p13" descr="http://ts2.mm.bing.net/images/thumbnail.aspx?q=1533387025473&amp;id=f72d341028c3be74bbfc370712c3ca24&amp;url=http%3a%2f%2flibrary.thinkquest.org%2f15215%2fmedia%2fseasons5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152896"/>
            <a:ext cx="4114800" cy="3705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 descr="http://ts1.mm.bing.net/images/thumbnail.aspx?q=1504726688208&amp;id=d9582041754bee238fde7dfe433723be&amp;url=http%3a%2f%2fwww.thegeminigeek.com%2fwp-content%2fuploads%2f2009%2f06%2ftide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4400" y="3124200"/>
            <a:ext cx="4419600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Moon’s Phases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see the Moon’s </a:t>
            </a:r>
            <a:r>
              <a:rPr lang="en-US" sz="2800" b="0" i="0" u="sng" strike="noStrike" cap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reflection of Sun’s light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the Moon is </a:t>
            </a:r>
            <a:r>
              <a:rPr lang="en-US" sz="2800" b="0" i="0" u="none" strike="noStrike" cap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between Earth and the Sun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we </a:t>
            </a:r>
            <a:r>
              <a:rPr lang="en-US" sz="2800" b="0" i="0" u="none" strike="noStrike" cap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can’t see the Moon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because of the sun’s glare and because the sunlit side is facing away from us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60" name="Google Shape;160;p22" descr="http://www.kinkorass.eq.edu.au/images/MoonPhas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68867" y="1600200"/>
            <a:ext cx="4675133" cy="4495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Moon’s Phases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6" name="Google Shape;166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the Moon moves along in its orbit, the amount of reflected 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sunlight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that we can see 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increases</a:t>
            </a:r>
            <a:endParaRPr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280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increasing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the portion of the sunlit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side of the Moon we see is called </a:t>
            </a:r>
            <a:r>
              <a:rPr lang="en-US" sz="280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waxing</a:t>
            </a:r>
            <a:endParaRPr sz="2800" b="1" i="0" u="sng" strike="noStrike" cap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7" name="Google Shape;167;p2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23" descr="http://www.kinkorass.eq.edu.au/images/MoonPhas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1600200"/>
            <a:ext cx="4403148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Moon’s Phases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48006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we can see 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less than half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sunlit portion of the Moon 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during the increase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it is called a </a:t>
            </a:r>
            <a:r>
              <a:rPr lang="en-US" sz="280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waxing crescent</a:t>
            </a:r>
            <a:endParaRPr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we see </a:t>
            </a:r>
            <a:r>
              <a:rPr lang="en-US" sz="2800" b="1" i="0" u="none" strike="noStrike" cap="none" dirty="0">
                <a:solidFill>
                  <a:srgbClr val="00CC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half of the sunlit side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this is called the </a:t>
            </a:r>
            <a:r>
              <a:rPr lang="en-US" sz="2800" b="1" i="0" u="sng" strike="noStrike" cap="none" dirty="0">
                <a:solidFill>
                  <a:srgbClr val="00CC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first quarter</a:t>
            </a:r>
            <a:endParaRPr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75" name="Google Shape;175;p24" descr="http://kaffee.50webs.com/Science/images/Moon.Phas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676400"/>
            <a:ext cx="4762500" cy="51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Moon’s Phases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1" name="Google Shape;181;p25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we can see </a:t>
            </a:r>
            <a:r>
              <a:rPr lang="en-US" sz="2800" b="1" i="0" u="none" strike="noStrike" cap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more than half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 the sunlit portion of the Moon </a:t>
            </a:r>
            <a:r>
              <a:rPr lang="en-US" sz="2800" b="0" i="0" u="none" strike="noStrike" cap="none" dirty="0">
                <a:solidFill>
                  <a:srgbClr val="CC0099"/>
                </a:solidFill>
                <a:latin typeface="Comic Sans MS"/>
                <a:ea typeface="Comic Sans MS"/>
                <a:cs typeface="Comic Sans MS"/>
                <a:sym typeface="Comic Sans MS"/>
              </a:rPr>
              <a:t>during the </a:t>
            </a:r>
            <a:r>
              <a:rPr lang="en-US" sz="2800" b="1" i="0" u="none" strike="noStrike" cap="none" dirty="0">
                <a:solidFill>
                  <a:srgbClr val="CC0099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increase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it is </a:t>
            </a:r>
            <a:r>
              <a:rPr lang="en-US" sz="2800" b="1" i="0" u="none" strike="noStrike" cap="none" dirty="0">
                <a:solidFill>
                  <a:srgbClr val="CC0099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called </a:t>
            </a:r>
            <a:r>
              <a:rPr lang="en-US" sz="2800" b="1" i="0" u="sng" strike="noStrike" cap="none" dirty="0">
                <a:solidFill>
                  <a:srgbClr val="CC0099"/>
                </a:solidFill>
                <a:latin typeface="Comic Sans MS"/>
                <a:ea typeface="Comic Sans MS"/>
                <a:cs typeface="Comic Sans MS"/>
                <a:sym typeface="Comic Sans MS"/>
              </a:rPr>
              <a:t>waxing </a:t>
            </a:r>
            <a:r>
              <a:rPr lang="en-US" sz="2800" b="1" i="0" u="sng" strike="noStrike" cap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gibbous</a:t>
            </a:r>
            <a:endParaRPr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we can see the 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entire sunlit side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it is known as a </a:t>
            </a:r>
            <a:r>
              <a:rPr lang="en-US" sz="280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full moon</a:t>
            </a:r>
            <a:endParaRPr dirty="0"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2" name="Google Shape;182;p2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25" descr="http://kaffee.50webs.com/Science/images/Moon.Phas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81500" y="15240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Moon’s Phases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9" name="Google Shape;189;p26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Once a full moon is reached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the portion of the 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sunlit side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that we see </a:t>
            </a:r>
            <a:r>
              <a:rPr lang="en-US" sz="2800" b="0" i="0" u="none" strike="noStrike" cap="none" dirty="0">
                <a:solidFill>
                  <a:srgbClr val="00B0F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begins to </a:t>
            </a:r>
            <a:r>
              <a:rPr lang="en-US" sz="2800" b="1" i="0" u="sng" strike="noStrike" cap="none" dirty="0">
                <a:solidFill>
                  <a:srgbClr val="00B0F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decrease</a:t>
            </a:r>
            <a:r>
              <a:rPr lang="en-US" sz="2800" b="0" i="0" u="none" strike="noStrike" cap="none" dirty="0">
                <a:solidFill>
                  <a:srgbClr val="00B0F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the Moon moves back toward the new-moon phase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decrease in the sunlit side is </a:t>
            </a:r>
            <a:r>
              <a:rPr lang="en-US" sz="2800" b="0" i="0" u="none" strike="noStrike" cap="none" dirty="0">
                <a:solidFill>
                  <a:srgbClr val="00B0F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called </a:t>
            </a:r>
            <a:r>
              <a:rPr lang="en-US" sz="2800" b="1" i="0" u="sng" strike="noStrike" cap="none" dirty="0">
                <a:solidFill>
                  <a:srgbClr val="00B0F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waning</a:t>
            </a:r>
            <a:endParaRPr sz="2800" b="1" i="0" u="sng" strike="noStrike" cap="none" dirty="0">
              <a:solidFill>
                <a:srgbClr val="00B0F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90" name="Google Shape;190;p26" descr="http://kaffee.50webs.com/Science/images/Moon.Phas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81500" y="14478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Moon’s Phases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6" name="Google Shape;196;p27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phases continue in the reverse order of the waxing phases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Char char="–"/>
            </a:pPr>
            <a:r>
              <a:rPr lang="en-US" sz="2400" b="0" i="0" u="sng" strike="noStrike" cap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Waning gibbous-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more than ½ seen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Char char="–"/>
            </a:pPr>
            <a:r>
              <a:rPr lang="en-US" sz="2400" b="1" i="0" u="sng" strike="noStrike" cap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Last quarter-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½ seen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Waning crescent-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less that ½ seen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Char char="–"/>
            </a:pPr>
            <a:r>
              <a:rPr lang="en-US" sz="2400" b="1" i="0" u="sng" strike="noStrike" cap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New moon-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dark Moon positioned between the Earth and the Sun</a:t>
            </a:r>
            <a:endParaRPr sz="24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7" name="Google Shape;197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8" name="Google Shape;198;p27" descr="http://kaffee.50webs.com/Science/images/Moon.Phas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81500" y="1524000"/>
            <a:ext cx="4762500" cy="476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7"/>
          <p:cNvSpPr/>
          <p:nvPr/>
        </p:nvSpPr>
        <p:spPr>
          <a:xfrm>
            <a:off x="0" y="6396335"/>
            <a:ext cx="8077200" cy="461665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http://astro.unl.edu/naap/lps/animations/lps.swf</a:t>
            </a:r>
            <a:endParaRPr sz="24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Moon’s Phases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5" name="Google Shape;205;p28"/>
          <p:cNvSpPr txBox="1">
            <a:spLocks noGrp="1"/>
          </p:cNvSpPr>
          <p:nvPr>
            <p:ph type="body" idx="1"/>
          </p:nvPr>
        </p:nvSpPr>
        <p:spPr>
          <a:xfrm>
            <a:off x="0" y="914400"/>
            <a:ext cx="91440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3200"/>
              <a:buFont typeface="Arial"/>
              <a:buChar char="•"/>
            </a:pPr>
            <a:r>
              <a:rPr lang="en-US" sz="3200" b="1" i="0" u="sng" strike="noStrike" cap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Lunar month-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length of time it takes for the Moon to go through a complete cycle of phases</a:t>
            </a:r>
            <a:endParaRPr b="1" dirty="0"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Ex. New moon to new moon</a:t>
            </a:r>
            <a:endParaRPr b="1" dirty="0"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Length of lunar month is 29.5 days </a:t>
            </a:r>
            <a:endParaRPr sz="2800" b="1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6" name="Google Shape;206;p28" descr="http://www.usno.navy.mil/USNO/astronomical-applications/images_aa/Moon_phases.jpg/image_previe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3581400"/>
            <a:ext cx="5638800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9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Moon’s Effect on Earth’s Tides</a:t>
            </a:r>
            <a:endParaRPr sz="3959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2" name="Google Shape;212;p29"/>
          <p:cNvSpPr txBox="1">
            <a:spLocks noGrp="1"/>
          </p:cNvSpPr>
          <p:nvPr>
            <p:ph type="body" idx="1"/>
          </p:nvPr>
        </p:nvSpPr>
        <p:spPr>
          <a:xfrm>
            <a:off x="0" y="1066801"/>
            <a:ext cx="40386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en-US" sz="280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Moon’s gravity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pulls on Earth and </a:t>
            </a:r>
            <a:r>
              <a:rPr lang="en-US" sz="280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creates a bulge in ocean water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both the Near and Far sides of Earth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3" name="Google Shape;213;p2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Earth’s rotation also </a:t>
            </a:r>
            <a:r>
              <a:rPr lang="en-US" sz="2800" b="1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causes formation of tides</a:t>
            </a:r>
            <a:endParaRPr b="1"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bulges in tides remain aligned with the Moon so that </a:t>
            </a:r>
            <a:r>
              <a:rPr lang="en-US" sz="2800" b="1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ocean levels rise and fall every 12 hours</a:t>
            </a:r>
            <a:endParaRPr b="1" dirty="0"/>
          </a:p>
          <a:p>
            <a:pPr marL="342900" marR="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14" name="Google Shape;214;p29" descr="http://ts3.mm.bing.net/images/thumbnail.aspx?q=1518830099638&amp;id=20b34b4a53ae7a02655c925dd5cb3ee8&amp;url=http%3a%2f%2fwww.absoluteaxarquia.com%2fnightsky%2fimages%2ftides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3505200"/>
            <a:ext cx="4343400" cy="335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Moon’s Affect on Earth’s Tides</a:t>
            </a:r>
            <a:endParaRPr sz="3959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0" name="Google Shape;220;p30"/>
          <p:cNvSpPr txBox="1">
            <a:spLocks noGrp="1"/>
          </p:cNvSpPr>
          <p:nvPr>
            <p:ph type="body" idx="1"/>
          </p:nvPr>
        </p:nvSpPr>
        <p:spPr>
          <a:xfrm>
            <a:off x="0" y="1295400"/>
            <a:ext cx="4572000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en-US" sz="280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Spring Tides-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Sun and Moon are aligned in same direction, 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tides are higher than normal</a:t>
            </a:r>
            <a:endParaRPr dirty="0"/>
          </a:p>
          <a:p>
            <a:pPr marL="742950" marR="0" lvl="1" indent="-285750" algn="l" rtl="0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Especially high when the Moon is nearest the Earth and Earth is nearest the Sun</a:t>
            </a:r>
            <a:endParaRPr sz="24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21" name="Google Shape;221;p30" descr="http://ts3.mm.bing.net/images/thumbnail.aspx?q=1518830099638&amp;id=20b34b4a53ae7a02655c925dd5cb3ee8&amp;url=http%3a%2f%2fwww.absoluteaxarquia.com%2fnightsky%2fimages%2ftides.gif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105400" y="1219199"/>
            <a:ext cx="3733800" cy="3075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30" descr="http://ts3.mm.bing.net/images/thumbnail.aspx?q=1448614902306&amp;id=2247a38753be4e866f1f627399bd8340&amp;url=http%3a%2f%2ffarm5.staticflickr.com%2f4068%2f4402792876_2debe9dab1_z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5400" y="4558146"/>
            <a:ext cx="3505200" cy="2078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Moon’s Affect on Earth’s Tides</a:t>
            </a:r>
            <a:endParaRPr sz="3959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8" name="Google Shape;228;p31"/>
          <p:cNvSpPr txBox="1">
            <a:spLocks noGrp="1"/>
          </p:cNvSpPr>
          <p:nvPr>
            <p:ph type="body" idx="1"/>
          </p:nvPr>
        </p:nvSpPr>
        <p:spPr>
          <a:xfrm>
            <a:off x="0" y="1371600"/>
            <a:ext cx="4038600" cy="4754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/>
              <a:buChar char="•"/>
            </a:pPr>
            <a:r>
              <a:rPr lang="en-US" sz="2800" b="1" i="0" u="sng" strike="noStrike" cap="none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Neap Tides-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the Moon is at a right angle to the sun, </a:t>
            </a:r>
            <a:r>
              <a:rPr lang="en-US" sz="2800" b="1" i="0" u="none" strike="noStrike" cap="none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tides are lower than normal</a:t>
            </a:r>
            <a:endParaRPr sz="2800" b="1" i="0" u="none" strike="noStrike" cap="none" dirty="0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29" name="Google Shape;229;p31" descr="http://ts3.mm.bing.net/images/thumbnail.aspx?q=1518830099638&amp;id=20b34b4a53ae7a02655c925dd5cb3ee8&amp;url=http%3a%2f%2fwww.absoluteaxarquia.com%2fnightsky%2fimages%2ftides.gif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053681" y="1371600"/>
            <a:ext cx="51054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31" descr="http://ts3.mm.bing.net/images/thumbnail.aspx?q=1533356084802&amp;id=99b5d59f5f2e5fbf684004331e63d87c&amp;url=http%3a%2f%2ffarm1.staticflickr.com%2f81%2f225296125_1f758f502e_z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" y="3992562"/>
            <a:ext cx="2857500" cy="2133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Daily and Annual Motions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0" y="7620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Review:</a:t>
            </a:r>
            <a:endParaRPr dirty="0"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28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 rotates around the Sun in an elliptical motion 1x a year</a:t>
            </a:r>
            <a:endParaRPr dirty="0"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Arial"/>
              <a:buChar char="–"/>
            </a:pPr>
            <a:r>
              <a:rPr lang="en-US" sz="2800" b="1" i="0" u="none" strike="noStrike" cap="none" dirty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Our seasons depend upon the </a:t>
            </a:r>
            <a:r>
              <a:rPr lang="en-US" b="1" dirty="0" smtClean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revolution</a:t>
            </a:r>
            <a:r>
              <a:rPr lang="en-US" sz="2800" b="1" i="0" u="none" strike="noStrike" cap="none" dirty="0" smtClean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1" i="0" u="none" strike="noStrike" cap="none" dirty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around the sun and Earth’s </a:t>
            </a:r>
            <a:r>
              <a:rPr lang="en-US" b="1" dirty="0" smtClean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tilt on it’s </a:t>
            </a:r>
            <a:r>
              <a:rPr lang="en-US" sz="2800" b="1" i="0" u="none" strike="noStrike" cap="none" dirty="0" smtClean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axis</a:t>
            </a:r>
            <a:endParaRPr dirty="0"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/>
              <a:buChar char="–"/>
            </a:pPr>
            <a:r>
              <a:rPr lang="en-US" sz="2800" b="1" i="0" u="none" strike="noStrike" cap="none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 rotates around the axis 1x every 24hours (day/night)</a:t>
            </a:r>
            <a:endParaRPr dirty="0"/>
          </a:p>
          <a:p>
            <a: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4" name="Google Shape;94;p14" descr="http://www.nationsonline.org/bilder/earth_rotation_axi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4308764"/>
            <a:ext cx="4447309" cy="23968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Tide Videos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2"/>
          <p:cNvSpPr/>
          <p:nvPr/>
        </p:nvSpPr>
        <p:spPr>
          <a:xfrm>
            <a:off x="0" y="3505200"/>
            <a:ext cx="9144000" cy="83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32"/>
          <p:cNvSpPr/>
          <p:nvPr/>
        </p:nvSpPr>
        <p:spPr>
          <a:xfrm>
            <a:off x="2514600" y="1905000"/>
            <a:ext cx="5943600" cy="64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https://www.youtube.com/watch?v=5ohDG7RqQ9I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2"/>
          <p:cNvSpPr/>
          <p:nvPr/>
        </p:nvSpPr>
        <p:spPr>
          <a:xfrm>
            <a:off x="2971800" y="2743200"/>
            <a:ext cx="5715000" cy="64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https://www.youtube.com/watch?v=sMKvqMUZwV4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32"/>
          <p:cNvSpPr/>
          <p:nvPr/>
        </p:nvSpPr>
        <p:spPr>
          <a:xfrm>
            <a:off x="2514600" y="3581400"/>
            <a:ext cx="5410200" cy="64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https://www.youtube.com/watch?v=OP0cpXpw8yk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32"/>
          <p:cNvSpPr txBox="1"/>
          <p:nvPr/>
        </p:nvSpPr>
        <p:spPr>
          <a:xfrm>
            <a:off x="457200" y="1981200"/>
            <a:ext cx="21336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Tides Work</a:t>
            </a:r>
            <a:endParaRPr/>
          </a:p>
        </p:txBody>
      </p:sp>
      <p:sp>
        <p:nvSpPr>
          <p:cNvPr id="241" name="Google Shape;241;p32"/>
          <p:cNvSpPr txBox="1"/>
          <p:nvPr/>
        </p:nvSpPr>
        <p:spPr>
          <a:xfrm>
            <a:off x="381000" y="2819400"/>
            <a:ext cx="3124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Lapse High Tide</a:t>
            </a:r>
            <a:endParaRPr/>
          </a:p>
        </p:txBody>
      </p:sp>
      <p:sp>
        <p:nvSpPr>
          <p:cNvPr id="242" name="Google Shape;242;p32"/>
          <p:cNvSpPr txBox="1"/>
          <p:nvPr/>
        </p:nvSpPr>
        <p:spPr>
          <a:xfrm>
            <a:off x="304800" y="3657600"/>
            <a:ext cx="2209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Bay of Fundy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Shape of Earth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8" name="Google Shape;248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960"/>
              <a:buFont typeface="Arial"/>
              <a:buChar char="•"/>
            </a:pPr>
            <a:r>
              <a:rPr lang="en-US" sz="296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is the Earth largest around the Equator?</a:t>
            </a:r>
            <a:endParaRPr dirty="0"/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Equatorial bulge- 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due to </a:t>
            </a:r>
            <a:r>
              <a:rPr lang="en-US" sz="259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centrifugal force from the </a:t>
            </a:r>
            <a:r>
              <a:rPr lang="en-US" sz="259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rotation</a:t>
            </a:r>
            <a:r>
              <a:rPr lang="en-US" sz="259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the Earth</a:t>
            </a:r>
            <a:endParaRPr dirty="0"/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 often-cited </a:t>
            </a:r>
            <a:r>
              <a:rPr lang="en-US" sz="259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result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Earth's equatorial bulge is that the </a:t>
            </a:r>
            <a:r>
              <a:rPr lang="en-US" sz="259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highest point on Earth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measured from the center outwards, is </a:t>
            </a:r>
            <a:r>
              <a:rPr lang="en-US" sz="259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peak of </a:t>
            </a:r>
            <a:r>
              <a:rPr lang="en-US" sz="259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Mount Chimborazo in Ecuador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rather than Mount Everest. But since the ocean, like the Earth and the atmosphere, bulges, Chimborazo is not as high above sea level as Everest is.</a:t>
            </a:r>
            <a:endParaRPr dirty="0"/>
          </a:p>
          <a:p>
            <a:pPr marL="742950" marR="0" lvl="1" indent="-121284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5" descr="http://www.nationsonline.org/bilder/earth_rotation_axi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886200"/>
            <a:ext cx="9144000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Earth’s Seasons</a:t>
            </a:r>
            <a:endParaRPr sz="44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0" y="990600"/>
            <a:ext cx="49530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the Earth rotates around the Sun, </a:t>
            </a:r>
            <a:r>
              <a:rPr lang="en-US" sz="2200" b="1" i="0" u="none" strike="noStrike" cap="none" dirty="0">
                <a:solidFill>
                  <a:srgbClr val="FFC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Earth’s axis remains </a:t>
            </a:r>
            <a:r>
              <a:rPr lang="en-US" sz="2200" b="1" i="0" u="none" strike="noStrike" cap="none" dirty="0" smtClean="0">
                <a:solidFill>
                  <a:srgbClr val="FFC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fixed</a:t>
            </a:r>
            <a:endParaRPr lang="en-US" sz="2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 that, at one point, the N. hemisphere of Earth is tilted toward the Sun, while at another point 6 months later, the N. hemisphere is tipped away from the Sun</a:t>
            </a:r>
            <a:endParaRPr dirty="0"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2"/>
          </p:nvPr>
        </p:nvSpPr>
        <p:spPr>
          <a:xfrm>
            <a:off x="4953000" y="1066800"/>
            <a:ext cx="40386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en-US" sz="2800" b="0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Seasons are created by this tilt and Earth’s orbital motion around the Sun</a:t>
            </a:r>
            <a:endParaRPr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Changes in Earth’s Seasons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495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590"/>
              <a:buFont typeface="Arial"/>
              <a:buChar char="•"/>
            </a:pPr>
            <a:r>
              <a:rPr lang="en-US" sz="2590" b="1" i="0" u="sng" strike="noStrike" cap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Nutation </a:t>
            </a:r>
            <a:r>
              <a:rPr lang="en-US" sz="2590" b="1" i="0" u="none" strike="noStrike" cap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(wobbling in tilt of axis) 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cause a decrease in the </a:t>
            </a:r>
            <a:r>
              <a:rPr lang="en-US" sz="2590" b="1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temperature difference between summer and winter </a:t>
            </a:r>
            <a:r>
              <a:rPr lang="en-US" sz="259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(winters warmer and summers cooler)</a:t>
            </a:r>
            <a:endParaRPr dirty="0"/>
          </a:p>
          <a:p>
            <a:pPr marL="742950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–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Additional snow in latitudes near the poles would not melt in summer and could result in expanded glacial coverage possibly leading to ice ages</a:t>
            </a:r>
            <a:endParaRPr dirty="0"/>
          </a:p>
          <a:p>
            <a:pPr marL="342900" marR="0" lvl="0" indent="-178435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9" name="Google Shape;109;p16" descr="http://www.dreamstime.com/four-seasons-of-planet-earth-thumb14897047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676400"/>
            <a:ext cx="5029200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Changes in Earth’s Seasons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Earth’s nutation occurs over a period of 26,000 years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Currently the </a:t>
            </a:r>
            <a:r>
              <a:rPr lang="en-US" sz="2590" b="1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axis points </a:t>
            </a:r>
            <a:r>
              <a:rPr lang="en-US" sz="259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toward the </a:t>
            </a:r>
            <a:r>
              <a:rPr lang="en-US" sz="2590" b="1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North Star</a:t>
            </a:r>
            <a:r>
              <a:rPr lang="en-US" sz="259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Polaris but will tilt toward another star, Vega, by the year 14,000</a:t>
            </a:r>
            <a:endParaRPr b="1" dirty="0"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Currently </a:t>
            </a:r>
            <a:r>
              <a:rPr lang="en-US" sz="259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summer occurs when the Earth is furthest from the Sun and winter when the Earth is closest to the Sun</a:t>
            </a:r>
            <a:endParaRPr b="1" dirty="0"/>
          </a:p>
          <a:p>
            <a:pPr marL="342900" marR="0" lvl="0" indent="-3429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Once the axis </a:t>
            </a:r>
            <a:r>
              <a:rPr lang="en-US" sz="2590" b="1" i="0" u="none" strike="noStrike" cap="none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changes summer will occur when Earth is closest to the sun and winter will occur </a:t>
            </a:r>
            <a:r>
              <a:rPr lang="en-US" sz="259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Earth is furthest from the Sun</a:t>
            </a:r>
            <a:endParaRPr b="1" dirty="0"/>
          </a:p>
        </p:txBody>
      </p:sp>
      <p:pic>
        <p:nvPicPr>
          <p:cNvPr id="117" name="Google Shape;117;p17" descr="http://ts3.mm.bing.net/images/thumbnail.aspx?q=1522065215298&amp;id=1392cc07467dfb3201d624d92c5610ff&amp;url=http%3a%2f%2fwww-istp.gsfc.nasa.gov%2fstargaze%2fSfigs%2fSpreceq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4648200"/>
            <a:ext cx="5029200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Changes in Earth’s Seasons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Earth’s orbit appears to change between elliptical and circular orbits over the course of a 100,000 year cycle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 an </a:t>
            </a:r>
            <a:r>
              <a:rPr lang="en-US" sz="259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elliptical</a:t>
            </a:r>
            <a:r>
              <a:rPr lang="en-US" sz="259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orbit, </a:t>
            </a:r>
            <a:r>
              <a:rPr lang="en-US" sz="259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the Earth passes closer to the Sun, the </a:t>
            </a:r>
            <a:r>
              <a:rPr lang="en-US" sz="259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temperatures become warmer than normal</a:t>
            </a:r>
            <a:endParaRPr dirty="0"/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the orbit is </a:t>
            </a:r>
            <a:r>
              <a:rPr lang="en-US" sz="2590" b="1" i="0" u="sng" strike="noStrike" cap="none" dirty="0">
                <a:solidFill>
                  <a:srgbClr val="00B0F0"/>
                </a:solidFill>
                <a:latin typeface="Comic Sans MS"/>
                <a:ea typeface="Comic Sans MS"/>
                <a:cs typeface="Comic Sans MS"/>
                <a:sym typeface="Comic Sans MS"/>
              </a:rPr>
              <a:t>circular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590" b="1" i="0" u="none" strike="noStrike" cap="none" dirty="0">
                <a:solidFill>
                  <a:srgbClr val="00B0F0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the Earth is further from the Sun, the </a:t>
            </a:r>
            <a:r>
              <a:rPr lang="en-US" sz="2590" b="1" i="0" u="sng" strike="noStrike" cap="none" dirty="0">
                <a:solidFill>
                  <a:srgbClr val="00B0F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temperatures dip below average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5" name="Google Shape;125;p18" descr="http://www.ncdc.noaa.gov/paleo/ctl/images/eccentricity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00600" y="3895724"/>
            <a:ext cx="3333750" cy="296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Earth’s Seasons</a:t>
            </a:r>
            <a:endParaRPr sz="44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Summer Solstice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endParaRPr sz="2400" b="1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2"/>
          </p:nvPr>
        </p:nvSpPr>
        <p:spPr>
          <a:xfrm>
            <a:off x="0" y="1752600"/>
            <a:ext cx="4495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 sz="2400" b="0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at its </a:t>
            </a:r>
            <a:r>
              <a:rPr lang="en-US" sz="2400" b="0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maximum altitude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the sky in N. Hemisphere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 is directly overhead at the 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Tropic of Cancer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(23.5 degree N latitude)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Occurs around </a:t>
            </a:r>
            <a:r>
              <a:rPr lang="en-US" sz="2400" b="1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June 21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 of 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daylight hours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N. hemisphere is at its maximum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minimum for S. hemisphere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 </a:t>
            </a:r>
            <a:r>
              <a:rPr lang="en-US" sz="2400" b="0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doesn’t set in arctic region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400" b="0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nor rise in the </a:t>
            </a:r>
            <a:r>
              <a:rPr lang="en-US" sz="2400" b="0" i="0" u="sng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antarctic</a:t>
            </a:r>
            <a:r>
              <a:rPr lang="en-US" sz="2400" b="0" i="0" u="sng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region</a:t>
            </a:r>
            <a:endParaRPr sz="2400" b="0" i="0" u="sng" strike="noStrike" cap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3" name="Google Shape;133;p19" descr="http://astronomy.nmsu.edu/nicole/teaching/ASTR110/lectures/lecture07/pics/seasons_4.gif"/>
          <p:cNvPicPr preferRelativeResize="0"/>
          <p:nvPr/>
        </p:nvPicPr>
        <p:blipFill rotWithShape="1">
          <a:blip r:embed="rId3">
            <a:alphaModFix/>
          </a:blip>
          <a:srcRect l="48025"/>
          <a:stretch/>
        </p:blipFill>
        <p:spPr>
          <a:xfrm>
            <a:off x="4724400" y="1295400"/>
            <a:ext cx="4200525" cy="5322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Earth’s Seasons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9" name="Google Shape;139;p2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endParaRPr sz="24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0" name="Google Shape;140;p20"/>
          <p:cNvSpPr txBox="1">
            <a:spLocks noGrp="1"/>
          </p:cNvSpPr>
          <p:nvPr>
            <p:ph type="body" idx="2"/>
          </p:nvPr>
        </p:nvSpPr>
        <p:spPr>
          <a:xfrm>
            <a:off x="0" y="2174874"/>
            <a:ext cx="4497388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Arial"/>
              <a:buNone/>
            </a:pPr>
            <a:r>
              <a:rPr lang="en-US" sz="3200" b="1" i="0" u="sng" strike="noStrike" cap="none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Winter Solstice</a:t>
            </a:r>
            <a:endParaRPr sz="3200" b="1" i="0" u="sng" strike="noStrike" cap="none" dirty="0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4989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at its </a:t>
            </a:r>
            <a:r>
              <a:rPr lang="en-US" sz="2400" b="1" i="0" u="sng" strike="noStrike" cap="none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lowest altitude</a:t>
            </a:r>
            <a:r>
              <a:rPr lang="en-US" sz="2400" b="1" i="0" u="none" strike="noStrike" cap="none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the sky in the N. Hemisphere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 is directly overhead in the 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Tropic of Capricorn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(23.5 degree S latitude)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Occurs around 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Dec. 21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 of daylight hours in N. hemisphere is at minimum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maximum for S. hemisphere</a:t>
            </a:r>
            <a:endParaRPr sz="2400" b="0" i="0" u="sng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3" name="Google Shape;143;p20" descr="http://astronomy.nmsu.edu/nicole/teaching/ASTR110/lectures/lecture07/pics/seasons_4.gif"/>
          <p:cNvPicPr preferRelativeResize="0"/>
          <p:nvPr/>
        </p:nvPicPr>
        <p:blipFill rotWithShape="1">
          <a:blip r:embed="rId3">
            <a:alphaModFix/>
          </a:blip>
          <a:srcRect l="48025"/>
          <a:stretch/>
        </p:blipFill>
        <p:spPr>
          <a:xfrm>
            <a:off x="152400" y="1371600"/>
            <a:ext cx="4200525" cy="5322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Earth’s Seasons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9" name="Google Shape;149;p21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40"/>
              <a:buFont typeface="Arial"/>
              <a:buNone/>
            </a:pPr>
            <a:r>
              <a:rPr lang="en-US" b="1" i="0" u="none" strike="noStrike" cap="none" dirty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Autumnal and Vernal(Spring) </a:t>
            </a:r>
            <a:r>
              <a:rPr lang="en-US" b="1" i="0" u="sng" strike="noStrike" cap="none" dirty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Equinox</a:t>
            </a:r>
            <a:endParaRPr b="1" i="0" u="sng" strike="noStrike" cap="none" dirty="0">
              <a:solidFill>
                <a:srgbClr val="00B05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0" name="Google Shape;150;p2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equi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”= equal</a:t>
            </a:r>
            <a:endParaRPr sz="3200" dirty="0"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nox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”= nights</a:t>
            </a:r>
            <a:endParaRPr sz="3200" dirty="0"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32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Lengths of day and night are equal for both the </a:t>
            </a:r>
            <a:r>
              <a:rPr lang="en-US" sz="3200" u="sng" dirty="0" smtClean="0">
                <a:latin typeface="Comic Sans MS"/>
                <a:ea typeface="Comic Sans MS"/>
                <a:cs typeface="Comic Sans MS"/>
                <a:sym typeface="Comic Sans MS"/>
              </a:rPr>
              <a:t>north</a:t>
            </a:r>
            <a:r>
              <a:rPr lang="en-US" sz="3200" b="0" i="0" u="sng" strike="noStrike" cap="none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</a:t>
            </a:r>
            <a:r>
              <a:rPr lang="en-US" sz="3200" b="0" i="0" u="sng" strike="noStrike" cap="none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South </a:t>
            </a:r>
            <a:r>
              <a:rPr lang="en-US" sz="32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hemispheres</a:t>
            </a:r>
            <a:endParaRPr sz="3200" b="0" i="0" u="sng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1" name="Google Shape;151;p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Google Shape;153;p21" descr="http://astronomy.nmsu.edu/nicole/teaching/ASTR110/lectures/lecture07/pics/seasons_4.gif"/>
          <p:cNvPicPr preferRelativeResize="0"/>
          <p:nvPr/>
        </p:nvPicPr>
        <p:blipFill rotWithShape="1">
          <a:blip r:embed="rId3">
            <a:alphaModFix/>
          </a:blip>
          <a:srcRect r="49447"/>
          <a:stretch/>
        </p:blipFill>
        <p:spPr>
          <a:xfrm>
            <a:off x="4648200" y="1447800"/>
            <a:ext cx="4033896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984</Words>
  <Application>Microsoft Office PowerPoint</Application>
  <PresentationFormat>On-screen Show (4:3)</PresentationFormat>
  <Paragraphs>88</Paragraphs>
  <Slides>21</Slides>
  <Notes>21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Comic Sans MS</vt:lpstr>
      <vt:lpstr>Office Theme</vt:lpstr>
      <vt:lpstr>The Sun-Earth-Moon System</vt:lpstr>
      <vt:lpstr>Daily and Annual Motions</vt:lpstr>
      <vt:lpstr>Earth’s Seasons</vt:lpstr>
      <vt:lpstr>Changes in Earth’s Seasons</vt:lpstr>
      <vt:lpstr>Changes in Earth’s Seasons</vt:lpstr>
      <vt:lpstr>Changes in Earth’s Seasons</vt:lpstr>
      <vt:lpstr>Earth’s Seasons</vt:lpstr>
      <vt:lpstr>Earth’s Seasons</vt:lpstr>
      <vt:lpstr>Earth’s Seasons</vt:lpstr>
      <vt:lpstr>Moon’s Phases</vt:lpstr>
      <vt:lpstr>Moon’s Phases</vt:lpstr>
      <vt:lpstr>Moon’s Phases</vt:lpstr>
      <vt:lpstr>Moon’s Phases</vt:lpstr>
      <vt:lpstr>Moon’s Phases</vt:lpstr>
      <vt:lpstr>Moon’s Phases</vt:lpstr>
      <vt:lpstr>Moon’s Phases</vt:lpstr>
      <vt:lpstr>Moon’s Effect on Earth’s Tides</vt:lpstr>
      <vt:lpstr>Moon’s Affect on Earth’s Tides</vt:lpstr>
      <vt:lpstr>Moon’s Affect on Earth’s Tides</vt:lpstr>
      <vt:lpstr>Tide Videos</vt:lpstr>
      <vt:lpstr>Shape of Earth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Sun-Earth-Moon System</dc:title>
  <dc:creator>Carpano, Safeya</dc:creator>
  <cp:lastModifiedBy>Carpano, Safeya</cp:lastModifiedBy>
  <cp:revision>7</cp:revision>
  <dcterms:modified xsi:type="dcterms:W3CDTF">2018-09-19T23:57:00Z</dcterms:modified>
</cp:coreProperties>
</file>