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0" r:id="rId2"/>
    <p:sldId id="291" r:id="rId3"/>
    <p:sldId id="292" r:id="rId4"/>
    <p:sldId id="293" r:id="rId5"/>
    <p:sldId id="294" r:id="rId6"/>
    <p:sldId id="295" r:id="rId7"/>
    <p:sldId id="296" r:id="rId8"/>
    <p:sldId id="297" r:id="rId9"/>
    <p:sldId id="299" r:id="rId10"/>
    <p:sldId id="300" r:id="rId11"/>
    <p:sldId id="260" r:id="rId12"/>
    <p:sldId id="285" r:id="rId13"/>
    <p:sldId id="288" r:id="rId14"/>
    <p:sldId id="265" r:id="rId15"/>
    <p:sldId id="270" r:id="rId16"/>
    <p:sldId id="266" r:id="rId17"/>
    <p:sldId id="263" r:id="rId18"/>
    <p:sldId id="301" r:id="rId19"/>
    <p:sldId id="274" r:id="rId20"/>
    <p:sldId id="275" r:id="rId21"/>
    <p:sldId id="276" r:id="rId22"/>
    <p:sldId id="277" r:id="rId23"/>
    <p:sldId id="280" r:id="rId24"/>
    <p:sldId id="268"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79D6F-8280-4EAF-AD0D-0B1BDE3186D5}" type="datetimeFigureOut">
              <a:rPr lang="en-US" smtClean="0"/>
              <a:pPr/>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EFE01-1C53-4F5F-B215-BFF17462F0A4}" type="slidenum">
              <a:rPr lang="en-US" smtClean="0"/>
              <a:pPr/>
              <a:t>‹#›</a:t>
            </a:fld>
            <a:endParaRPr lang="en-US"/>
          </a:p>
        </p:txBody>
      </p:sp>
    </p:spTree>
    <p:extLst>
      <p:ext uri="{BB962C8B-B14F-4D97-AF65-F5344CB8AC3E}">
        <p14:creationId xmlns:p14="http://schemas.microsoft.com/office/powerpoint/2010/main" val="208415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42165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9406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4EFE01-1C53-4F5F-B215-BFF17462F0A4}" type="slidenum">
              <a:rPr lang="en-US" smtClean="0"/>
              <a:pPr/>
              <a:t>11</a:t>
            </a:fld>
            <a:endParaRPr lang="en-US"/>
          </a:p>
        </p:txBody>
      </p:sp>
    </p:spTree>
    <p:extLst>
      <p:ext uri="{BB962C8B-B14F-4D97-AF65-F5344CB8AC3E}">
        <p14:creationId xmlns:p14="http://schemas.microsoft.com/office/powerpoint/2010/main" val="1011689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Newshour</a:t>
            </a:r>
            <a:r>
              <a:rPr lang="en-US" baseline="0" dirty="0" smtClean="0"/>
              <a:t> Climate Change </a:t>
            </a:r>
            <a:r>
              <a:rPr lang="en-US" baseline="0" smtClean="0"/>
              <a:t>and Global Health</a:t>
            </a:r>
            <a:endParaRPr lang="en-US"/>
          </a:p>
        </p:txBody>
      </p:sp>
      <p:sp>
        <p:nvSpPr>
          <p:cNvPr id="4" name="Slide Number Placeholder 3"/>
          <p:cNvSpPr>
            <a:spLocks noGrp="1"/>
          </p:cNvSpPr>
          <p:nvPr>
            <p:ph type="sldNum" sz="quarter" idx="10"/>
          </p:nvPr>
        </p:nvSpPr>
        <p:spPr/>
        <p:txBody>
          <a:bodyPr/>
          <a:lstStyle/>
          <a:p>
            <a:fld id="{934EFE01-1C53-4F5F-B215-BFF17462F0A4}" type="slidenum">
              <a:rPr lang="en-US" smtClean="0"/>
              <a:pPr/>
              <a:t>13</a:t>
            </a:fld>
            <a:endParaRPr lang="en-US"/>
          </a:p>
        </p:txBody>
      </p:sp>
    </p:spTree>
    <p:extLst>
      <p:ext uri="{BB962C8B-B14F-4D97-AF65-F5344CB8AC3E}">
        <p14:creationId xmlns:p14="http://schemas.microsoft.com/office/powerpoint/2010/main" val="1535412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6F27235-CF0F-4EEF-AA11-267F097B73C0}" type="slidenum">
              <a:rPr lang="en-US" sz="1200"/>
              <a:pPr/>
              <a:t>19</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r>
              <a:rPr lang="en-US" smtClean="0"/>
              <a:t>Makes no sense without caption in book</a:t>
            </a:r>
          </a:p>
        </p:txBody>
      </p:sp>
    </p:spTree>
    <p:extLst>
      <p:ext uri="{BB962C8B-B14F-4D97-AF65-F5344CB8AC3E}">
        <p14:creationId xmlns:p14="http://schemas.microsoft.com/office/powerpoint/2010/main" val="941885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B634101-7DAD-4852-A4D6-6A9551CF4A22}" type="slidenum">
              <a:rPr lang="en-US" sz="1200"/>
              <a:pPr/>
              <a:t>20</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r>
              <a:rPr lang="en-US" smtClean="0"/>
              <a:t>Makes no sense without caption in book</a:t>
            </a:r>
          </a:p>
        </p:txBody>
      </p:sp>
    </p:spTree>
    <p:extLst>
      <p:ext uri="{BB962C8B-B14F-4D97-AF65-F5344CB8AC3E}">
        <p14:creationId xmlns:p14="http://schemas.microsoft.com/office/powerpoint/2010/main" val="1933457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A95FE67C-412F-48A4-8084-240E30D0BE6E}" type="slidenum">
              <a:rPr lang="en-US" sz="1200"/>
              <a:pPr/>
              <a:t>21</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r>
              <a:rPr lang="en-US" smtClean="0"/>
              <a:t>Makes no sense without caption in book</a:t>
            </a:r>
          </a:p>
        </p:txBody>
      </p:sp>
    </p:spTree>
    <p:extLst>
      <p:ext uri="{BB962C8B-B14F-4D97-AF65-F5344CB8AC3E}">
        <p14:creationId xmlns:p14="http://schemas.microsoft.com/office/powerpoint/2010/main" val="3846619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5EBAEFD9-92E3-4C35-A7D3-31856E29C90A}" type="slidenum">
              <a:rPr lang="en-US" sz="1200"/>
              <a:pPr/>
              <a:t>22</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r>
              <a:rPr lang="en-US" smtClean="0"/>
              <a:t>Makes no sense without caption in book</a:t>
            </a:r>
          </a:p>
        </p:txBody>
      </p:sp>
    </p:spTree>
    <p:extLst>
      <p:ext uri="{BB962C8B-B14F-4D97-AF65-F5344CB8AC3E}">
        <p14:creationId xmlns:p14="http://schemas.microsoft.com/office/powerpoint/2010/main" val="134765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26001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3423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04673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14811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31179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675543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7210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41895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53C450-3335-42A6-B8D6-387D0832138E}"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23532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3C450-3335-42A6-B8D6-387D0832138E}"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426808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3C450-3335-42A6-B8D6-387D0832138E}"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278479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3C450-3335-42A6-B8D6-387D0832138E}"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298290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3C450-3335-42A6-B8D6-387D0832138E}"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304525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53C450-3335-42A6-B8D6-387D0832138E}"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10832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53C450-3335-42A6-B8D6-387D0832138E}" type="datetimeFigureOut">
              <a:rPr lang="en-US" smtClean="0"/>
              <a:pPr/>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64086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3C450-3335-42A6-B8D6-387D0832138E}" type="datetimeFigureOut">
              <a:rPr lang="en-US" smtClean="0"/>
              <a:pPr/>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57297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3C450-3335-42A6-B8D6-387D0832138E}" type="datetimeFigureOut">
              <a:rPr lang="en-US" smtClean="0"/>
              <a:pPr/>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187030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3C450-3335-42A6-B8D6-387D0832138E}"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250263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3C450-3335-42A6-B8D6-387D0832138E}"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85104-EBD9-48A0-8A25-D07A1583949B}" type="slidenum">
              <a:rPr lang="en-US" smtClean="0"/>
              <a:pPr/>
              <a:t>‹#›</a:t>
            </a:fld>
            <a:endParaRPr lang="en-US"/>
          </a:p>
        </p:txBody>
      </p:sp>
    </p:spTree>
    <p:extLst>
      <p:ext uri="{BB962C8B-B14F-4D97-AF65-F5344CB8AC3E}">
        <p14:creationId xmlns:p14="http://schemas.microsoft.com/office/powerpoint/2010/main" val="83544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3C450-3335-42A6-B8D6-387D0832138E}" type="datetimeFigureOut">
              <a:rPr lang="en-US" smtClean="0"/>
              <a:pPr/>
              <a:t>5/4/2017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85104-EBD9-48A0-8A25-D07A1583949B}" type="slidenum">
              <a:rPr lang="en-US" smtClean="0"/>
              <a:pPr/>
              <a:t>‹#›</a:t>
            </a:fld>
            <a:endParaRPr lang="en-US"/>
          </a:p>
        </p:txBody>
      </p:sp>
    </p:spTree>
    <p:extLst>
      <p:ext uri="{BB962C8B-B14F-4D97-AF65-F5344CB8AC3E}">
        <p14:creationId xmlns:p14="http://schemas.microsoft.com/office/powerpoint/2010/main" val="17629897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990600"/>
          </a:xfrm>
          <a:prstGeom prst="rect">
            <a:avLst/>
          </a:prstGeom>
          <a:noFill/>
          <a:ln>
            <a:noFill/>
          </a:ln>
        </p:spPr>
        <p:txBody>
          <a:bodyPr lIns="91425" tIns="45700" rIns="91425" bIns="45700" anchor="ctr" anchorCtr="0">
            <a:noAutofit/>
          </a:bodyPr>
          <a:lstStyle/>
          <a:p>
            <a:pPr marL="0" marR="0" lvl="0" indent="0" algn="l" rtl="0">
              <a:spcBef>
                <a:spcPts val="0"/>
              </a:spcBef>
              <a:buClr>
                <a:srgbClr val="FFFF00"/>
              </a:buClr>
              <a:buSzPct val="25000"/>
              <a:buFont typeface="Calibri"/>
              <a:buNone/>
            </a:pPr>
            <a:r>
              <a:rPr lang="en-US" sz="4800" b="1" u="sng" dirty="0" smtClean="0">
                <a:solidFill>
                  <a:srgbClr val="00B050"/>
                </a:solidFill>
                <a:latin typeface="Calibri"/>
                <a:ea typeface="Calibri"/>
                <a:cs typeface="Calibri"/>
                <a:sym typeface="Calibri"/>
              </a:rPr>
              <a:t>Answer all questions</a:t>
            </a:r>
            <a:endParaRPr lang="en-US" sz="4800" b="1" i="0" u="sng" strike="noStrike" cap="none" baseline="0" dirty="0">
              <a:solidFill>
                <a:srgbClr val="00B050"/>
              </a:solidFill>
              <a:latin typeface="Calibri"/>
              <a:ea typeface="Calibri"/>
              <a:cs typeface="Calibri"/>
              <a:sym typeface="Calibri"/>
            </a:endParaRPr>
          </a:p>
        </p:txBody>
      </p:sp>
      <p:sp>
        <p:nvSpPr>
          <p:cNvPr id="92" name="Shape 92"/>
          <p:cNvSpPr txBox="1">
            <a:spLocks noGrp="1"/>
          </p:cNvSpPr>
          <p:nvPr>
            <p:ph type="body" idx="1"/>
          </p:nvPr>
        </p:nvSpPr>
        <p:spPr>
          <a:xfrm>
            <a:off x="152400" y="1143000"/>
            <a:ext cx="8839199" cy="5562600"/>
          </a:xfrm>
          <a:prstGeom prst="rect">
            <a:avLst/>
          </a:prstGeom>
          <a:noFill/>
          <a:ln>
            <a:noFill/>
          </a:ln>
        </p:spPr>
        <p:txBody>
          <a:bodyPr lIns="91425" tIns="45700" rIns="91425" bIns="45700" anchor="t" anchorCtr="0">
            <a:noAutofit/>
          </a:bodyPr>
          <a:lstStyle/>
          <a:p>
            <a:pPr marL="514350" marR="0" lvl="0" indent="-514350" algn="l" rtl="0">
              <a:spcBef>
                <a:spcPts val="0"/>
              </a:spcBef>
              <a:buClr>
                <a:srgbClr val="FFFF00"/>
              </a:buClr>
              <a:buSzPct val="100000"/>
              <a:buFont typeface="Calibri"/>
              <a:buAutoNum type="arabicPeriod"/>
            </a:pPr>
            <a:r>
              <a:rPr lang="en-US" sz="4000" b="1" dirty="0" smtClean="0">
                <a:solidFill>
                  <a:srgbClr val="FFFF00"/>
                </a:solidFill>
              </a:rPr>
              <a:t>Why do we have climate zones?</a:t>
            </a:r>
          </a:p>
          <a:p>
            <a:pPr marL="514350" marR="0" lvl="0" indent="-514350" algn="l" rtl="0">
              <a:spcBef>
                <a:spcPts val="0"/>
              </a:spcBef>
              <a:buClr>
                <a:srgbClr val="FFFF00"/>
              </a:buClr>
              <a:buSzPct val="100000"/>
              <a:buFont typeface="Calibri"/>
              <a:buAutoNum type="arabicPeriod"/>
            </a:pPr>
            <a:r>
              <a:rPr lang="en-US" sz="4000" b="1" i="0" strike="noStrike" cap="none" baseline="0" dirty="0" smtClean="0">
                <a:solidFill>
                  <a:srgbClr val="FFFF00"/>
                </a:solidFill>
                <a:latin typeface="Calibri"/>
                <a:ea typeface="Calibri"/>
                <a:cs typeface="Calibri"/>
                <a:sym typeface="Calibri"/>
              </a:rPr>
              <a:t>What is</a:t>
            </a:r>
            <a:r>
              <a:rPr lang="en-US" sz="4000" b="1" i="0" strike="noStrike" cap="none" dirty="0" smtClean="0">
                <a:solidFill>
                  <a:srgbClr val="FFFF00"/>
                </a:solidFill>
                <a:latin typeface="Calibri"/>
                <a:ea typeface="Calibri"/>
                <a:cs typeface="Calibri"/>
                <a:sym typeface="Calibri"/>
              </a:rPr>
              <a:t> the different between weather and climate?</a:t>
            </a:r>
          </a:p>
          <a:p>
            <a:pPr marL="514350" marR="0" lvl="0" indent="-514350" algn="l" rtl="0">
              <a:spcBef>
                <a:spcPts val="0"/>
              </a:spcBef>
              <a:buClr>
                <a:srgbClr val="FFFF00"/>
              </a:buClr>
              <a:buSzPct val="100000"/>
              <a:buFont typeface="Calibri"/>
              <a:buAutoNum type="arabicPeriod"/>
            </a:pPr>
            <a:r>
              <a:rPr lang="en-US" sz="4000" b="1" dirty="0" smtClean="0">
                <a:solidFill>
                  <a:srgbClr val="FFFF00"/>
                </a:solidFill>
              </a:rPr>
              <a:t>Can pollution change a climate?</a:t>
            </a:r>
          </a:p>
          <a:p>
            <a:pPr marL="514350" marR="0" lvl="0" indent="-514350" algn="l" rtl="0">
              <a:spcBef>
                <a:spcPts val="0"/>
              </a:spcBef>
              <a:buClr>
                <a:srgbClr val="FFFF00"/>
              </a:buClr>
              <a:buSzPct val="100000"/>
              <a:buFont typeface="Calibri"/>
              <a:buAutoNum type="arabicPeriod"/>
            </a:pPr>
            <a:r>
              <a:rPr lang="en-US" sz="4000" b="1" i="0" strike="noStrike" cap="none" baseline="0" dirty="0" smtClean="0">
                <a:solidFill>
                  <a:srgbClr val="FFFF00"/>
                </a:solidFill>
                <a:latin typeface="Calibri"/>
                <a:ea typeface="Calibri"/>
                <a:cs typeface="Calibri"/>
                <a:sym typeface="Calibri"/>
              </a:rPr>
              <a:t>What do you expect</a:t>
            </a:r>
            <a:r>
              <a:rPr lang="en-US" sz="4000" b="1" i="0" strike="noStrike" cap="none" dirty="0" smtClean="0">
                <a:solidFill>
                  <a:srgbClr val="FFFF00"/>
                </a:solidFill>
                <a:latin typeface="Calibri"/>
                <a:ea typeface="Calibri"/>
                <a:cs typeface="Calibri"/>
                <a:sym typeface="Calibri"/>
              </a:rPr>
              <a:t> to learn from this unit?</a:t>
            </a:r>
            <a:endParaRPr lang="en-US" sz="4000" b="1" i="0" strike="noStrike" cap="none" baseline="0" dirty="0" smtClean="0">
              <a:solidFill>
                <a:srgbClr val="FFFF00"/>
              </a:solidFill>
              <a:latin typeface="Calibri"/>
              <a:ea typeface="Calibri"/>
              <a:cs typeface="Calibri"/>
              <a:sym typeface="Calibri"/>
            </a:endParaRPr>
          </a:p>
          <a:p>
            <a:pPr marL="514350" marR="0" lvl="0" indent="-514350" algn="l" rtl="0">
              <a:spcBef>
                <a:spcPts val="0"/>
              </a:spcBef>
              <a:buClr>
                <a:srgbClr val="FFFF00"/>
              </a:buClr>
              <a:buSzPct val="100000"/>
              <a:buFont typeface="Calibri"/>
              <a:buAutoNum type="arabicPeriod"/>
            </a:pPr>
            <a:endParaRPr lang="en-US" sz="4000" b="1" i="0" strike="noStrike" cap="none" baseline="0" dirty="0" smtClean="0">
              <a:solidFill>
                <a:srgbClr val="FFFF00"/>
              </a:solidFill>
              <a:latin typeface="Calibri"/>
              <a:ea typeface="Calibri"/>
              <a:cs typeface="Calibri"/>
              <a:sym typeface="Calibri"/>
            </a:endParaRPr>
          </a:p>
          <a:p>
            <a:pPr marL="514350" marR="0" lvl="0" indent="-514350" algn="l" rtl="0">
              <a:spcBef>
                <a:spcPts val="0"/>
              </a:spcBef>
              <a:buClr>
                <a:srgbClr val="FFFF00"/>
              </a:buClr>
              <a:buSzPct val="100000"/>
              <a:buFont typeface="Calibri"/>
              <a:buAutoNum type="arabicPeriod"/>
            </a:pPr>
            <a:endParaRPr lang="en-US" sz="4000" b="1" i="0" strike="noStrike" cap="none" baseline="0"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931245626"/>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6" name="Shape 176"/>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4000" b="0" i="0" u="none" strike="noStrike" cap="none" baseline="0" dirty="0" smtClean="0">
                <a:solidFill>
                  <a:srgbClr val="FFFF00"/>
                </a:solidFill>
                <a:latin typeface="Calibri"/>
                <a:ea typeface="Calibri"/>
                <a:cs typeface="Calibri"/>
                <a:sym typeface="Calibri"/>
              </a:rPr>
              <a:t>13. </a:t>
            </a:r>
            <a:r>
              <a:rPr lang="en-US" sz="4000" b="1" i="0" u="none" strike="noStrike" cap="none" baseline="0" dirty="0">
                <a:solidFill>
                  <a:srgbClr val="FFFF00"/>
                </a:solidFill>
                <a:latin typeface="Calibri"/>
                <a:ea typeface="Calibri"/>
                <a:cs typeface="Calibri"/>
                <a:sym typeface="Calibri"/>
              </a:rPr>
              <a:t>Which of these factors does </a:t>
            </a:r>
            <a:r>
              <a:rPr lang="en-US" sz="4000" b="1" i="0" u="sng" strike="noStrike" cap="none" baseline="0" dirty="0">
                <a:solidFill>
                  <a:srgbClr val="FFFF00"/>
                </a:solidFill>
                <a:latin typeface="Calibri"/>
                <a:ea typeface="Calibri"/>
                <a:cs typeface="Calibri"/>
                <a:sym typeface="Calibri"/>
              </a:rPr>
              <a:t>NOT</a:t>
            </a:r>
            <a:r>
              <a:rPr lang="en-US" sz="4000" b="1" i="0" u="none" strike="noStrike" cap="none" baseline="0" dirty="0">
                <a:solidFill>
                  <a:srgbClr val="FFFF00"/>
                </a:solidFill>
                <a:latin typeface="Calibri"/>
                <a:ea typeface="Calibri"/>
                <a:cs typeface="Calibri"/>
                <a:sym typeface="Calibri"/>
              </a:rPr>
              <a:t> impact weather and climate?</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A. Volcanic Eruptions	</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B. Greenhouse Effect	</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C. El Niño/ La Niña	</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D. Jupiter</a:t>
            </a:r>
          </a:p>
          <a:p>
            <a:pPr marL="0" marR="0" lvl="0" indent="0" algn="l" rtl="0">
              <a:spcBef>
                <a:spcPts val="640"/>
              </a:spcBef>
              <a:buClr>
                <a:schemeClr val="lt1"/>
              </a:buClr>
              <a:buFont typeface="Calibri"/>
              <a:buNone/>
            </a:pPr>
            <a:endParaRPr sz="1800" b="0" i="0" u="none" strike="noStrike" cap="none" baseline="0"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3684956878"/>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0"/>
            <a:ext cx="8534400" cy="762000"/>
          </a:xfrm>
        </p:spPr>
        <p:txBody>
          <a:bodyPr>
            <a:normAutofit/>
          </a:bodyPr>
          <a:lstStyle/>
          <a:p>
            <a:r>
              <a:rPr lang="en-US" dirty="0" smtClean="0">
                <a:solidFill>
                  <a:srgbClr val="FFFF00"/>
                </a:solidFill>
              </a:rPr>
              <a:t>Weather Smart: Climate Video Quiz</a:t>
            </a:r>
            <a:endParaRPr lang="en-US" dirty="0">
              <a:solidFill>
                <a:srgbClr val="FFFF00"/>
              </a:solidFill>
            </a:endParaRPr>
          </a:p>
        </p:txBody>
      </p:sp>
      <p:sp>
        <p:nvSpPr>
          <p:cNvPr id="3" name="Content Placeholder 2"/>
          <p:cNvSpPr>
            <a:spLocks noGrp="1"/>
          </p:cNvSpPr>
          <p:nvPr>
            <p:ph idx="1"/>
          </p:nvPr>
        </p:nvSpPr>
        <p:spPr>
          <a:xfrm>
            <a:off x="0" y="0"/>
            <a:ext cx="9144000" cy="6324600"/>
          </a:xfrm>
        </p:spPr>
        <p:txBody>
          <a:bodyPr>
            <a:noAutofit/>
          </a:bodyPr>
          <a:lstStyle/>
          <a:p>
            <a:pPr marL="0" indent="0">
              <a:buNone/>
            </a:pPr>
            <a:r>
              <a:rPr lang="en-US" sz="2700" dirty="0" smtClean="0">
                <a:solidFill>
                  <a:srgbClr val="FFFF00"/>
                </a:solidFill>
              </a:rPr>
              <a:t>14.  Directions</a:t>
            </a:r>
            <a:r>
              <a:rPr lang="en-US" sz="2700" dirty="0">
                <a:solidFill>
                  <a:srgbClr val="FFFF00"/>
                </a:solidFill>
              </a:rPr>
              <a:t>: Answer either true or false.</a:t>
            </a:r>
          </a:p>
          <a:p>
            <a:pPr marL="0" indent="0">
              <a:buNone/>
            </a:pPr>
            <a:r>
              <a:rPr lang="en-US" sz="2700" dirty="0">
                <a:solidFill>
                  <a:srgbClr val="FFFF00"/>
                </a:solidFill>
              </a:rPr>
              <a:t>1. </a:t>
            </a:r>
            <a:r>
              <a:rPr lang="en-US" sz="2700" dirty="0" smtClean="0">
                <a:solidFill>
                  <a:srgbClr val="FFFF00"/>
                </a:solidFill>
              </a:rPr>
              <a:t>___ </a:t>
            </a:r>
            <a:r>
              <a:rPr lang="en-US" sz="2700" dirty="0">
                <a:solidFill>
                  <a:srgbClr val="FFFF00"/>
                </a:solidFill>
              </a:rPr>
              <a:t>Even without pollution, climate can change by itself.</a:t>
            </a:r>
          </a:p>
          <a:p>
            <a:pPr marL="0" indent="0">
              <a:buNone/>
            </a:pPr>
            <a:r>
              <a:rPr lang="en-US" sz="2700" dirty="0">
                <a:solidFill>
                  <a:srgbClr val="FFFF00"/>
                </a:solidFill>
              </a:rPr>
              <a:t>2. </a:t>
            </a:r>
            <a:r>
              <a:rPr lang="en-US" sz="2700" dirty="0" smtClean="0">
                <a:solidFill>
                  <a:srgbClr val="FFFF00"/>
                </a:solidFill>
              </a:rPr>
              <a:t>___ </a:t>
            </a:r>
            <a:r>
              <a:rPr lang="en-US" sz="2700" dirty="0">
                <a:solidFill>
                  <a:srgbClr val="FFFF00"/>
                </a:solidFill>
              </a:rPr>
              <a:t>El Niño is when the Pacific Ocean is much warmer than usual.</a:t>
            </a:r>
          </a:p>
          <a:p>
            <a:pPr marL="0" indent="0">
              <a:buNone/>
            </a:pPr>
            <a:r>
              <a:rPr lang="en-US" sz="2700" dirty="0">
                <a:solidFill>
                  <a:srgbClr val="FFFF00"/>
                </a:solidFill>
              </a:rPr>
              <a:t>3. ________ Pollution can change climate.</a:t>
            </a:r>
          </a:p>
          <a:p>
            <a:pPr marL="0" indent="0">
              <a:buNone/>
            </a:pPr>
            <a:r>
              <a:rPr lang="en-US" sz="2700" dirty="0">
                <a:solidFill>
                  <a:srgbClr val="FFFF00"/>
                </a:solidFill>
              </a:rPr>
              <a:t>4. </a:t>
            </a:r>
            <a:r>
              <a:rPr lang="en-US" sz="2700" dirty="0" smtClean="0">
                <a:solidFill>
                  <a:srgbClr val="FFFF00"/>
                </a:solidFill>
              </a:rPr>
              <a:t>______ </a:t>
            </a:r>
            <a:r>
              <a:rPr lang="en-US" sz="2700" dirty="0">
                <a:solidFill>
                  <a:srgbClr val="FFFF00"/>
                </a:solidFill>
              </a:rPr>
              <a:t>Scientists don't think that global warming is happening.</a:t>
            </a:r>
          </a:p>
          <a:p>
            <a:pPr marL="0" indent="0">
              <a:buNone/>
            </a:pPr>
            <a:r>
              <a:rPr lang="en-US" sz="2700" dirty="0">
                <a:solidFill>
                  <a:srgbClr val="FFFF00"/>
                </a:solidFill>
              </a:rPr>
              <a:t>5. </a:t>
            </a:r>
            <a:r>
              <a:rPr lang="en-US" sz="2700" dirty="0" smtClean="0">
                <a:solidFill>
                  <a:srgbClr val="FFFF00"/>
                </a:solidFill>
              </a:rPr>
              <a:t>_______Sunlight </a:t>
            </a:r>
            <a:r>
              <a:rPr lang="en-US" sz="2700" dirty="0">
                <a:solidFill>
                  <a:srgbClr val="FFFF00"/>
                </a:solidFill>
              </a:rPr>
              <a:t>is important in making climate</a:t>
            </a:r>
            <a:r>
              <a:rPr lang="en-US" sz="2700" dirty="0" smtClean="0">
                <a:solidFill>
                  <a:srgbClr val="FFFF00"/>
                </a:solidFill>
              </a:rPr>
              <a:t>.</a:t>
            </a:r>
          </a:p>
          <a:p>
            <a:pPr marL="0" indent="0">
              <a:buNone/>
            </a:pPr>
            <a:r>
              <a:rPr lang="en-US" sz="2700" dirty="0" smtClean="0">
                <a:solidFill>
                  <a:srgbClr val="FFFF00"/>
                </a:solidFill>
              </a:rPr>
              <a:t>6. ________ Recycling helps to not change climate by mistake.</a:t>
            </a:r>
          </a:p>
          <a:p>
            <a:pPr marL="0" indent="0">
              <a:buNone/>
            </a:pPr>
            <a:r>
              <a:rPr lang="en-US" sz="2700" dirty="0" smtClean="0">
                <a:solidFill>
                  <a:srgbClr val="FFFF00"/>
                </a:solidFill>
              </a:rPr>
              <a:t>7. ________ Climates can change in a few weeks.</a:t>
            </a:r>
          </a:p>
          <a:p>
            <a:pPr marL="0" indent="0">
              <a:buNone/>
            </a:pPr>
            <a:r>
              <a:rPr lang="en-US" sz="2700" dirty="0" smtClean="0">
                <a:solidFill>
                  <a:srgbClr val="FFFF00"/>
                </a:solidFill>
              </a:rPr>
              <a:t>8.  El Niño is a good thing for some places on Earth.</a:t>
            </a:r>
          </a:p>
          <a:p>
            <a:pPr marL="0" indent="0">
              <a:buNone/>
            </a:pPr>
            <a:r>
              <a:rPr lang="en-US" sz="2700" dirty="0" smtClean="0">
                <a:solidFill>
                  <a:srgbClr val="FFFF00"/>
                </a:solidFill>
              </a:rPr>
              <a:t>9.  Volcanoes can change climate with their smoke.</a:t>
            </a:r>
          </a:p>
          <a:p>
            <a:pPr marL="0" indent="0">
              <a:buNone/>
            </a:pPr>
            <a:r>
              <a:rPr lang="en-US" sz="2700" dirty="0" smtClean="0">
                <a:solidFill>
                  <a:srgbClr val="FFFF00"/>
                </a:solidFill>
              </a:rPr>
              <a:t>10. _______Water is important in making climate.</a:t>
            </a:r>
          </a:p>
          <a:p>
            <a:pPr marL="0" indent="0">
              <a:buNone/>
            </a:pPr>
            <a:endParaRPr lang="en-US" dirty="0">
              <a:solidFill>
                <a:srgbClr val="FFFF00"/>
              </a:solidFill>
            </a:endParaRPr>
          </a:p>
        </p:txBody>
      </p:sp>
    </p:spTree>
    <p:extLst>
      <p:ext uri="{BB962C8B-B14F-4D97-AF65-F5344CB8AC3E}">
        <p14:creationId xmlns:p14="http://schemas.microsoft.com/office/powerpoint/2010/main" val="1532023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977"/>
            <a:ext cx="9144000" cy="714777"/>
          </a:xfrm>
        </p:spPr>
        <p:txBody>
          <a:bodyPr>
            <a:normAutofit fontScale="90000"/>
          </a:bodyPr>
          <a:lstStyle/>
          <a:p>
            <a:r>
              <a:rPr lang="en-US" dirty="0" smtClean="0">
                <a:solidFill>
                  <a:srgbClr val="FFFF00"/>
                </a:solidFill>
              </a:rPr>
              <a:t>Draw This In Your Notebook</a:t>
            </a:r>
            <a:endParaRPr lang="en-US" dirty="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28391793"/>
              </p:ext>
            </p:extLst>
          </p:nvPr>
        </p:nvGraphicFramePr>
        <p:xfrm>
          <a:off x="152400" y="990600"/>
          <a:ext cx="8915400" cy="48006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1200150">
                <a:tc>
                  <a:txBody>
                    <a:bodyPr/>
                    <a:lstStyle/>
                    <a:p>
                      <a:pPr algn="ctr"/>
                      <a:r>
                        <a:rPr lang="en-US" sz="3600" u="sng" dirty="0" smtClean="0">
                          <a:solidFill>
                            <a:schemeClr val="bg1"/>
                          </a:solidFill>
                        </a:rPr>
                        <a:t>Word</a:t>
                      </a:r>
                      <a:endParaRPr lang="en-US" sz="3600" u="sng"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600" u="sng" dirty="0" smtClean="0">
                          <a:solidFill>
                            <a:schemeClr val="bg1"/>
                          </a:solidFill>
                        </a:rPr>
                        <a:t>What it Means</a:t>
                      </a:r>
                      <a:endParaRPr lang="en-US" sz="3600" u="sng"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20015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20015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20015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228600" y="2286000"/>
            <a:ext cx="2667000" cy="646331"/>
          </a:xfrm>
          <a:prstGeom prst="rect">
            <a:avLst/>
          </a:prstGeom>
          <a:noFill/>
        </p:spPr>
        <p:txBody>
          <a:bodyPr wrap="square" rtlCol="0">
            <a:spAutoFit/>
          </a:bodyPr>
          <a:lstStyle/>
          <a:p>
            <a:r>
              <a:rPr lang="en-US" sz="3600" b="1" dirty="0" smtClean="0">
                <a:solidFill>
                  <a:schemeClr val="bg1"/>
                </a:solidFill>
              </a:rPr>
              <a:t>Weather</a:t>
            </a:r>
            <a:endParaRPr lang="en-US" sz="3600" b="1" dirty="0">
              <a:solidFill>
                <a:schemeClr val="bg1"/>
              </a:solidFill>
            </a:endParaRPr>
          </a:p>
        </p:txBody>
      </p:sp>
      <p:sp>
        <p:nvSpPr>
          <p:cNvPr id="6" name="TextBox 5"/>
          <p:cNvSpPr txBox="1"/>
          <p:nvPr/>
        </p:nvSpPr>
        <p:spPr>
          <a:xfrm>
            <a:off x="381000" y="3581400"/>
            <a:ext cx="2667000" cy="646331"/>
          </a:xfrm>
          <a:prstGeom prst="rect">
            <a:avLst/>
          </a:prstGeom>
          <a:noFill/>
        </p:spPr>
        <p:txBody>
          <a:bodyPr wrap="square" rtlCol="0">
            <a:spAutoFit/>
          </a:bodyPr>
          <a:lstStyle/>
          <a:p>
            <a:r>
              <a:rPr lang="en-US" sz="3600" b="1" dirty="0" smtClean="0">
                <a:solidFill>
                  <a:schemeClr val="bg1"/>
                </a:solidFill>
              </a:rPr>
              <a:t>Climate</a:t>
            </a:r>
            <a:endParaRPr lang="en-US" sz="3600" b="1" dirty="0">
              <a:solidFill>
                <a:schemeClr val="bg1"/>
              </a:solidFill>
            </a:endParaRPr>
          </a:p>
        </p:txBody>
      </p:sp>
      <p:sp>
        <p:nvSpPr>
          <p:cNvPr id="7" name="TextBox 6"/>
          <p:cNvSpPr txBox="1"/>
          <p:nvPr/>
        </p:nvSpPr>
        <p:spPr>
          <a:xfrm>
            <a:off x="685800" y="4648200"/>
            <a:ext cx="2057400" cy="1200329"/>
          </a:xfrm>
          <a:prstGeom prst="rect">
            <a:avLst/>
          </a:prstGeom>
          <a:noFill/>
        </p:spPr>
        <p:txBody>
          <a:bodyPr wrap="square" rtlCol="0">
            <a:spAutoFit/>
          </a:bodyPr>
          <a:lstStyle/>
          <a:p>
            <a:r>
              <a:rPr lang="en-US" sz="3600" b="1" dirty="0" smtClean="0">
                <a:solidFill>
                  <a:schemeClr val="bg1"/>
                </a:solidFill>
              </a:rPr>
              <a:t>Climate Change</a:t>
            </a:r>
            <a:endParaRPr lang="en-US" sz="3600" b="1" dirty="0">
              <a:solidFill>
                <a:schemeClr val="bg1"/>
              </a:solidFill>
            </a:endParaRPr>
          </a:p>
        </p:txBody>
      </p:sp>
      <p:sp>
        <p:nvSpPr>
          <p:cNvPr id="8" name="TextBox 7"/>
          <p:cNvSpPr txBox="1"/>
          <p:nvPr/>
        </p:nvSpPr>
        <p:spPr>
          <a:xfrm>
            <a:off x="2667000" y="2213577"/>
            <a:ext cx="6400800" cy="954107"/>
          </a:xfrm>
          <a:prstGeom prst="rect">
            <a:avLst/>
          </a:prstGeom>
          <a:noFill/>
        </p:spPr>
        <p:txBody>
          <a:bodyPr wrap="square" rtlCol="0">
            <a:spAutoFit/>
          </a:bodyPr>
          <a:lstStyle/>
          <a:p>
            <a:r>
              <a:rPr lang="en-US" sz="2800" dirty="0" smtClean="0">
                <a:solidFill>
                  <a:schemeClr val="bg1"/>
                </a:solidFill>
              </a:rPr>
              <a:t>What is happening in the atmosphere right now (hot or cold, raining or dry, etc.)</a:t>
            </a:r>
            <a:endParaRPr lang="en-US" sz="2800" dirty="0">
              <a:solidFill>
                <a:schemeClr val="bg1"/>
              </a:solidFill>
            </a:endParaRPr>
          </a:p>
        </p:txBody>
      </p:sp>
      <p:sp>
        <p:nvSpPr>
          <p:cNvPr id="9" name="TextBox 8"/>
          <p:cNvSpPr txBox="1"/>
          <p:nvPr/>
        </p:nvSpPr>
        <p:spPr>
          <a:xfrm>
            <a:off x="2733541" y="3263205"/>
            <a:ext cx="6324600" cy="1384995"/>
          </a:xfrm>
          <a:prstGeom prst="rect">
            <a:avLst/>
          </a:prstGeom>
          <a:noFill/>
        </p:spPr>
        <p:txBody>
          <a:bodyPr wrap="square" rtlCol="0">
            <a:spAutoFit/>
          </a:bodyPr>
          <a:lstStyle/>
          <a:p>
            <a:r>
              <a:rPr lang="en-US" sz="2800" dirty="0" smtClean="0">
                <a:solidFill>
                  <a:schemeClr val="bg1"/>
                </a:solidFill>
              </a:rPr>
              <a:t>Weather over the span of millions of years, the statistics of rain, wind, sunlight and everything over long periods of time</a:t>
            </a:r>
            <a:endParaRPr lang="en-US" sz="2800" dirty="0">
              <a:solidFill>
                <a:schemeClr val="bg1"/>
              </a:solidFill>
            </a:endParaRPr>
          </a:p>
        </p:txBody>
      </p:sp>
      <p:sp>
        <p:nvSpPr>
          <p:cNvPr id="10" name="TextBox 9"/>
          <p:cNvSpPr txBox="1"/>
          <p:nvPr/>
        </p:nvSpPr>
        <p:spPr>
          <a:xfrm>
            <a:off x="2743200" y="4648200"/>
            <a:ext cx="6314941" cy="1015663"/>
          </a:xfrm>
          <a:prstGeom prst="rect">
            <a:avLst/>
          </a:prstGeom>
          <a:noFill/>
        </p:spPr>
        <p:txBody>
          <a:bodyPr wrap="square" rtlCol="0">
            <a:spAutoFit/>
          </a:bodyPr>
          <a:lstStyle/>
          <a:p>
            <a:r>
              <a:rPr lang="en-US" sz="2000" dirty="0" smtClean="0">
                <a:solidFill>
                  <a:schemeClr val="bg1"/>
                </a:solidFill>
              </a:rPr>
              <a:t>Significant and lasting changes to weather patterns over long periods of time (how average weather, known as climate, changes over periods of time)</a:t>
            </a:r>
            <a:endParaRPr lang="en-US" sz="2000" dirty="0">
              <a:solidFill>
                <a:schemeClr val="bg1"/>
              </a:solidFill>
            </a:endParaRPr>
          </a:p>
        </p:txBody>
      </p:sp>
    </p:spTree>
    <p:extLst>
      <p:ext uri="{BB962C8B-B14F-4D97-AF65-F5344CB8AC3E}">
        <p14:creationId xmlns:p14="http://schemas.microsoft.com/office/powerpoint/2010/main" val="171489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lstStyle/>
          <a:p>
            <a:r>
              <a:rPr lang="en-US" dirty="0" smtClean="0"/>
              <a:t> </a:t>
            </a:r>
            <a:r>
              <a:rPr lang="en-US" dirty="0"/>
              <a:t>W</a:t>
            </a:r>
            <a:r>
              <a:rPr lang="en-US" dirty="0" smtClean="0"/>
              <a:t>hat are ways climate change is affecting human lives?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solidFill>
                  <a:srgbClr val="FFFF00"/>
                </a:solidFill>
              </a:rPr>
              <a:t>El Nino</a:t>
            </a:r>
            <a:endParaRPr lang="en-US" dirty="0">
              <a:solidFill>
                <a:srgbClr val="FFFF00"/>
              </a:solidFill>
            </a:endParaRPr>
          </a:p>
        </p:txBody>
      </p:sp>
      <p:sp>
        <p:nvSpPr>
          <p:cNvPr id="3" name="Content Placeholder 2"/>
          <p:cNvSpPr>
            <a:spLocks noGrp="1"/>
          </p:cNvSpPr>
          <p:nvPr>
            <p:ph idx="1"/>
          </p:nvPr>
        </p:nvSpPr>
        <p:spPr>
          <a:xfrm>
            <a:off x="152400" y="609600"/>
            <a:ext cx="8763000" cy="4953000"/>
          </a:xfrm>
        </p:spPr>
        <p:txBody>
          <a:bodyPr>
            <a:noAutofit/>
          </a:bodyPr>
          <a:lstStyle/>
          <a:p>
            <a:r>
              <a:rPr lang="en-US" sz="2800" dirty="0" smtClean="0">
                <a:solidFill>
                  <a:srgbClr val="FFFF00"/>
                </a:solidFill>
              </a:rPr>
              <a:t>El Niño means</a:t>
            </a:r>
            <a:r>
              <a:rPr lang="en-US" sz="2800" i="1" dirty="0" smtClean="0">
                <a:solidFill>
                  <a:srgbClr val="FFFF00"/>
                </a:solidFill>
              </a:rPr>
              <a:t> The Little Boy</a:t>
            </a:r>
            <a:r>
              <a:rPr lang="en-US" sz="2800" dirty="0" smtClean="0">
                <a:solidFill>
                  <a:srgbClr val="FFFF00"/>
                </a:solidFill>
              </a:rPr>
              <a:t>, or </a:t>
            </a:r>
            <a:r>
              <a:rPr lang="en-US" sz="2800" i="1" dirty="0" smtClean="0">
                <a:solidFill>
                  <a:srgbClr val="FFFF00"/>
                </a:solidFill>
              </a:rPr>
              <a:t>Christ Child</a:t>
            </a:r>
            <a:r>
              <a:rPr lang="en-US" sz="2800" dirty="0" smtClean="0">
                <a:solidFill>
                  <a:srgbClr val="FFFF00"/>
                </a:solidFill>
              </a:rPr>
              <a:t> in Spanish. El Niño was originally recognized by fishermen off the coast of South America in the 1600s, with the appearance of unusually warm water in the Pacific Ocean. The name was chosen based on the time of year (around December) during which these warm waters events tended to occur.</a:t>
            </a:r>
          </a:p>
          <a:p>
            <a:r>
              <a:rPr lang="en-US" sz="2800" dirty="0" smtClean="0">
                <a:solidFill>
                  <a:srgbClr val="FFFF00"/>
                </a:solidFill>
              </a:rPr>
              <a:t>The term El Niño refers to the large-scale ocean-atmosphere climate interaction linked to a periodic warming in sea surface temperatures across the central and east-central Equatorial Pacific. </a:t>
            </a:r>
          </a:p>
          <a:p>
            <a:pPr marL="0" indent="0">
              <a:buNone/>
            </a:pPr>
            <a:endParaRPr lang="en-US" sz="2200" dirty="0"/>
          </a:p>
        </p:txBody>
      </p:sp>
    </p:spTree>
    <p:extLst>
      <p:ext uri="{BB962C8B-B14F-4D97-AF65-F5344CB8AC3E}">
        <p14:creationId xmlns:p14="http://schemas.microsoft.com/office/powerpoint/2010/main" val="3492898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liveweatherblogs.com/blogimages/blogimages/el_nin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77787"/>
            <a:ext cx="8932708" cy="5865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542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78"/>
            <a:ext cx="8229600" cy="968022"/>
          </a:xfrm>
        </p:spPr>
        <p:txBody>
          <a:bodyPr/>
          <a:lstStyle/>
          <a:p>
            <a:r>
              <a:rPr lang="en-US" dirty="0" smtClean="0">
                <a:solidFill>
                  <a:srgbClr val="FFFF00"/>
                </a:solidFill>
              </a:rPr>
              <a:t>La Nina</a:t>
            </a:r>
            <a:endParaRPr lang="en-US" dirty="0">
              <a:solidFill>
                <a:srgbClr val="FFFF00"/>
              </a:solidFill>
            </a:endParaRPr>
          </a:p>
        </p:txBody>
      </p:sp>
      <p:sp>
        <p:nvSpPr>
          <p:cNvPr id="3" name="Content Placeholder 2"/>
          <p:cNvSpPr>
            <a:spLocks noGrp="1"/>
          </p:cNvSpPr>
          <p:nvPr>
            <p:ph idx="1"/>
          </p:nvPr>
        </p:nvSpPr>
        <p:spPr>
          <a:xfrm>
            <a:off x="304800" y="838200"/>
            <a:ext cx="8686800" cy="4525963"/>
          </a:xfrm>
        </p:spPr>
        <p:txBody>
          <a:bodyPr>
            <a:normAutofit fontScale="85000" lnSpcReduction="20000"/>
          </a:bodyPr>
          <a:lstStyle/>
          <a:p>
            <a:r>
              <a:rPr lang="en-US" sz="3300" dirty="0" smtClean="0">
                <a:solidFill>
                  <a:srgbClr val="FFFF00"/>
                </a:solidFill>
              </a:rPr>
              <a:t>La Niña means </a:t>
            </a:r>
            <a:r>
              <a:rPr lang="en-US" sz="3300" i="1" dirty="0" smtClean="0">
                <a:solidFill>
                  <a:srgbClr val="FFFF00"/>
                </a:solidFill>
              </a:rPr>
              <a:t>The Little Girl</a:t>
            </a:r>
            <a:r>
              <a:rPr lang="en-US" sz="3300" dirty="0" smtClean="0">
                <a:solidFill>
                  <a:srgbClr val="FFFF00"/>
                </a:solidFill>
              </a:rPr>
              <a:t> in Spanish. La Niña is also sometimes called</a:t>
            </a:r>
            <a:r>
              <a:rPr lang="en-US" sz="3300" i="1" dirty="0" smtClean="0">
                <a:solidFill>
                  <a:srgbClr val="FFFF00"/>
                </a:solidFill>
              </a:rPr>
              <a:t> El Viejo</a:t>
            </a:r>
            <a:r>
              <a:rPr lang="en-US" sz="3300" dirty="0" smtClean="0">
                <a:solidFill>
                  <a:srgbClr val="FFFF00"/>
                </a:solidFill>
              </a:rPr>
              <a:t>, </a:t>
            </a:r>
            <a:r>
              <a:rPr lang="en-US" sz="3300" i="1" dirty="0" smtClean="0">
                <a:solidFill>
                  <a:srgbClr val="FFFF00"/>
                </a:solidFill>
              </a:rPr>
              <a:t>anti-El Niño</a:t>
            </a:r>
            <a:r>
              <a:rPr lang="en-US" sz="3300" dirty="0" smtClean="0">
                <a:solidFill>
                  <a:srgbClr val="FFFF00"/>
                </a:solidFill>
              </a:rPr>
              <a:t>, or simply "</a:t>
            </a:r>
            <a:r>
              <a:rPr lang="en-US" sz="3300" i="1" dirty="0" smtClean="0">
                <a:solidFill>
                  <a:srgbClr val="FFFF00"/>
                </a:solidFill>
              </a:rPr>
              <a:t>a cold event.</a:t>
            </a:r>
            <a:r>
              <a:rPr lang="en-US" sz="3300" dirty="0" smtClean="0">
                <a:solidFill>
                  <a:srgbClr val="FFFF00"/>
                </a:solidFill>
              </a:rPr>
              <a:t>" </a:t>
            </a:r>
          </a:p>
          <a:p>
            <a:r>
              <a:rPr lang="en-US" sz="3300" dirty="0" smtClean="0">
                <a:solidFill>
                  <a:srgbClr val="FFFF00"/>
                </a:solidFill>
              </a:rPr>
              <a:t>La Niña episodes represent periods of below-average sea surface temperatures across the east-central Equatorial Pacific. Global climate La Niña impacts tend to be opposite those of El Niño impacts. In the tropics, ocean temperature variations in La Niña also tend to be opposite those of El Niño. </a:t>
            </a:r>
          </a:p>
          <a:p>
            <a:r>
              <a:rPr lang="en-US" sz="3300" dirty="0" smtClean="0">
                <a:solidFill>
                  <a:srgbClr val="FFFF00"/>
                </a:solidFill>
              </a:rPr>
              <a:t>During a La Niña year, winter temperatures are warmer than normal in the Southeast and cooler than normal in the Northwest. </a:t>
            </a:r>
          </a:p>
          <a:p>
            <a:endParaRPr lang="en-US" dirty="0">
              <a:solidFill>
                <a:srgbClr val="FFFF00"/>
              </a:solidFill>
            </a:endParaRPr>
          </a:p>
        </p:txBody>
      </p:sp>
    </p:spTree>
    <p:extLst>
      <p:ext uri="{BB962C8B-B14F-4D97-AF65-F5344CB8AC3E}">
        <p14:creationId xmlns:p14="http://schemas.microsoft.com/office/powerpoint/2010/main" val="570276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3200" dirty="0" smtClean="0">
                <a:solidFill>
                  <a:srgbClr val="FFFF00"/>
                </a:solidFill>
              </a:rPr>
              <a:t>Make this chart- Write and draw how </a:t>
            </a:r>
            <a:r>
              <a:rPr lang="en-US" sz="3200" smtClean="0">
                <a:solidFill>
                  <a:srgbClr val="FFFF00"/>
                </a:solidFill>
              </a:rPr>
              <a:t>these impact weather</a:t>
            </a:r>
            <a:r>
              <a:rPr lang="en-US" sz="3200" dirty="0" smtClean="0">
                <a:solidFill>
                  <a:srgbClr val="FFFF00"/>
                </a:solidFill>
              </a:rPr>
              <a:t>/ climate</a:t>
            </a:r>
            <a:endParaRPr lang="en-US" sz="3200" dirty="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8699001"/>
              </p:ext>
            </p:extLst>
          </p:nvPr>
        </p:nvGraphicFramePr>
        <p:xfrm>
          <a:off x="228600" y="1447800"/>
          <a:ext cx="8610600" cy="4876802"/>
        </p:xfrm>
        <a:graphic>
          <a:graphicData uri="http://schemas.openxmlformats.org/drawingml/2006/table">
            <a:tbl>
              <a:tblPr bandRow="1">
                <a:tableStyleId>{073A0DAA-6AF3-43AB-8588-CEC1D06C72B9}</a:tableStyleId>
              </a:tblPr>
              <a:tblGrid>
                <a:gridCol w="2514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4648200">
                  <a:extLst>
                    <a:ext uri="{9D8B030D-6E8A-4147-A177-3AD203B41FA5}">
                      <a16:colId xmlns:a16="http://schemas.microsoft.com/office/drawing/2014/main" val="20002"/>
                    </a:ext>
                  </a:extLst>
                </a:gridCol>
              </a:tblGrid>
              <a:tr h="696686">
                <a:tc>
                  <a:txBody>
                    <a:bodyPr/>
                    <a:lstStyle/>
                    <a:p>
                      <a:r>
                        <a:rPr lang="en-US" dirty="0" smtClean="0">
                          <a:solidFill>
                            <a:sysClr val="windowText" lastClr="000000"/>
                          </a:solidFill>
                        </a:rPr>
                        <a:t>El Nino/ La Nina</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r>
                        <a:rPr lang="en-US" dirty="0" smtClean="0">
                          <a:solidFill>
                            <a:sysClr val="windowText" lastClr="000000"/>
                          </a:solidFill>
                        </a:rPr>
                        <a:t>Pg. 546-547 </a:t>
                      </a:r>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0"/>
                  </a:ext>
                </a:extLst>
              </a:tr>
              <a:tr h="696686">
                <a:tc>
                  <a:txBody>
                    <a:bodyPr/>
                    <a:lstStyle/>
                    <a:p>
                      <a:r>
                        <a:rPr lang="en-US" dirty="0" smtClean="0">
                          <a:solidFill>
                            <a:sysClr val="windowText" lastClr="000000"/>
                          </a:solidFill>
                        </a:rPr>
                        <a:t>Volcanic</a:t>
                      </a:r>
                      <a:r>
                        <a:rPr lang="en-US" baseline="0" dirty="0" smtClean="0">
                          <a:solidFill>
                            <a:sysClr val="windowText" lastClr="000000"/>
                          </a:solidFill>
                        </a:rPr>
                        <a:t> Eruptions</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r>
                        <a:rPr lang="en-US" dirty="0" smtClean="0">
                          <a:solidFill>
                            <a:sysClr val="windowText" lastClr="000000"/>
                          </a:solidFill>
                        </a:rPr>
                        <a:t>Pg. 600</a:t>
                      </a:r>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1"/>
                  </a:ext>
                </a:extLst>
              </a:tr>
              <a:tr h="696686">
                <a:tc>
                  <a:txBody>
                    <a:bodyPr/>
                    <a:lstStyle/>
                    <a:p>
                      <a:r>
                        <a:rPr lang="en-US" dirty="0" smtClean="0">
                          <a:solidFill>
                            <a:sysClr val="windowText" lastClr="000000"/>
                          </a:solidFill>
                        </a:rPr>
                        <a:t>Ocean Circulation</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r>
                        <a:rPr lang="en-US" dirty="0" smtClean="0">
                          <a:solidFill>
                            <a:sysClr val="windowText" lastClr="000000"/>
                          </a:solidFill>
                        </a:rPr>
                        <a:t>Pg. 601</a:t>
                      </a:r>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2"/>
                  </a:ext>
                </a:extLst>
              </a:tr>
              <a:tr h="696686">
                <a:tc>
                  <a:txBody>
                    <a:bodyPr/>
                    <a:lstStyle/>
                    <a:p>
                      <a:r>
                        <a:rPr lang="en-US" dirty="0" smtClean="0">
                          <a:solidFill>
                            <a:sysClr val="windowText" lastClr="000000"/>
                          </a:solidFill>
                        </a:rPr>
                        <a:t>Solar Activity (Sun Spots)</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Pg. 601</a:t>
                      </a:r>
                    </a:p>
                    <a:p>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3"/>
                  </a:ext>
                </a:extLst>
              </a:tr>
              <a:tr h="696686">
                <a:tc>
                  <a:txBody>
                    <a:bodyPr/>
                    <a:lstStyle/>
                    <a:p>
                      <a:r>
                        <a:rPr lang="en-US" dirty="0" smtClean="0">
                          <a:solidFill>
                            <a:sysClr val="windowText" lastClr="000000"/>
                          </a:solidFill>
                        </a:rPr>
                        <a:t>Earth Motions</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Pg. 601</a:t>
                      </a:r>
                    </a:p>
                    <a:p>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4"/>
                  </a:ext>
                </a:extLst>
              </a:tr>
              <a:tr h="696686">
                <a:tc>
                  <a:txBody>
                    <a:bodyPr/>
                    <a:lstStyle/>
                    <a:p>
                      <a:r>
                        <a:rPr lang="en-US" dirty="0" smtClean="0">
                          <a:solidFill>
                            <a:sysClr val="windowText" lastClr="000000"/>
                          </a:solidFill>
                        </a:rPr>
                        <a:t>Greenhouse Effect</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Pg. 602</a:t>
                      </a:r>
                    </a:p>
                    <a:p>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5"/>
                  </a:ext>
                </a:extLst>
              </a:tr>
              <a:tr h="696686">
                <a:tc>
                  <a:txBody>
                    <a:bodyPr/>
                    <a:lstStyle/>
                    <a:p>
                      <a:r>
                        <a:rPr lang="en-US" dirty="0" smtClean="0">
                          <a:solidFill>
                            <a:sysClr val="windowText" lastClr="000000"/>
                          </a:solidFill>
                        </a:rPr>
                        <a:t>Global Warming</a:t>
                      </a:r>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Pg. 603</a:t>
                      </a:r>
                    </a:p>
                    <a:p>
                      <a:endParaRPr lang="en-US" dirty="0">
                        <a:solidFill>
                          <a:sysClr val="windowText" lastClr="000000"/>
                        </a:solidFill>
                      </a:endParaRPr>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TextBox 4"/>
          <p:cNvSpPr txBox="1"/>
          <p:nvPr/>
        </p:nvSpPr>
        <p:spPr>
          <a:xfrm>
            <a:off x="914400" y="990600"/>
            <a:ext cx="1219200" cy="461665"/>
          </a:xfrm>
          <a:prstGeom prst="rect">
            <a:avLst/>
          </a:prstGeom>
          <a:noFill/>
        </p:spPr>
        <p:txBody>
          <a:bodyPr wrap="square" rtlCol="0">
            <a:spAutoFit/>
          </a:bodyPr>
          <a:lstStyle/>
          <a:p>
            <a:r>
              <a:rPr lang="en-US" sz="2400" b="1" u="sng" dirty="0" smtClean="0">
                <a:solidFill>
                  <a:srgbClr val="FFFF00"/>
                </a:solidFill>
              </a:rPr>
              <a:t>Term</a:t>
            </a:r>
            <a:endParaRPr lang="en-US" sz="2400" b="1" u="sng" dirty="0">
              <a:solidFill>
                <a:srgbClr val="FFFF00"/>
              </a:solidFill>
            </a:endParaRPr>
          </a:p>
        </p:txBody>
      </p:sp>
      <p:sp>
        <p:nvSpPr>
          <p:cNvPr id="6" name="TextBox 5"/>
          <p:cNvSpPr txBox="1"/>
          <p:nvPr/>
        </p:nvSpPr>
        <p:spPr>
          <a:xfrm>
            <a:off x="3124200" y="990600"/>
            <a:ext cx="1219200" cy="461665"/>
          </a:xfrm>
          <a:prstGeom prst="rect">
            <a:avLst/>
          </a:prstGeom>
          <a:noFill/>
        </p:spPr>
        <p:txBody>
          <a:bodyPr wrap="square" rtlCol="0">
            <a:spAutoFit/>
          </a:bodyPr>
          <a:lstStyle/>
          <a:p>
            <a:r>
              <a:rPr lang="en-US" sz="2400" b="1" u="sng" dirty="0" smtClean="0">
                <a:solidFill>
                  <a:srgbClr val="FFFF00"/>
                </a:solidFill>
              </a:rPr>
              <a:t>Page #</a:t>
            </a:r>
            <a:endParaRPr lang="en-US" sz="2400" b="1" u="sng" dirty="0">
              <a:solidFill>
                <a:srgbClr val="FFFF00"/>
              </a:solidFill>
            </a:endParaRPr>
          </a:p>
        </p:txBody>
      </p:sp>
      <p:sp>
        <p:nvSpPr>
          <p:cNvPr id="7" name="TextBox 6"/>
          <p:cNvSpPr txBox="1"/>
          <p:nvPr/>
        </p:nvSpPr>
        <p:spPr>
          <a:xfrm>
            <a:off x="5105400" y="990600"/>
            <a:ext cx="3200400" cy="461665"/>
          </a:xfrm>
          <a:prstGeom prst="rect">
            <a:avLst/>
          </a:prstGeom>
          <a:noFill/>
        </p:spPr>
        <p:txBody>
          <a:bodyPr wrap="square" rtlCol="0">
            <a:spAutoFit/>
          </a:bodyPr>
          <a:lstStyle/>
          <a:p>
            <a:r>
              <a:rPr lang="en-US" sz="2400" b="1" u="sng" dirty="0" smtClean="0">
                <a:solidFill>
                  <a:srgbClr val="FFFF00"/>
                </a:solidFill>
              </a:rPr>
              <a:t>Description and Picture</a:t>
            </a:r>
            <a:endParaRPr lang="en-US" sz="2400" b="1" u="sng" dirty="0">
              <a:solidFill>
                <a:srgbClr val="FFFF00"/>
              </a:solidFill>
            </a:endParaRPr>
          </a:p>
        </p:txBody>
      </p:sp>
    </p:spTree>
    <p:extLst>
      <p:ext uri="{BB962C8B-B14F-4D97-AF65-F5344CB8AC3E}">
        <p14:creationId xmlns:p14="http://schemas.microsoft.com/office/powerpoint/2010/main" val="3037661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Assignment</a:t>
            </a:r>
            <a:endParaRPr lang="en-US" dirty="0"/>
          </a:p>
        </p:txBody>
      </p:sp>
      <p:sp>
        <p:nvSpPr>
          <p:cNvPr id="3" name="Content Placeholder 2"/>
          <p:cNvSpPr>
            <a:spLocks noGrp="1"/>
          </p:cNvSpPr>
          <p:nvPr>
            <p:ph idx="1"/>
          </p:nvPr>
        </p:nvSpPr>
        <p:spPr/>
        <p:txBody>
          <a:bodyPr/>
          <a:lstStyle/>
          <a:p>
            <a:r>
              <a:rPr lang="en-US" dirty="0" smtClean="0"/>
              <a:t>Class will read Chapter 21.3 Climate Changes pages 600-603</a:t>
            </a:r>
          </a:p>
          <a:p>
            <a:r>
              <a:rPr lang="en-US" dirty="0" smtClean="0"/>
              <a:t>Define Vocabulary Words</a:t>
            </a:r>
          </a:p>
          <a:p>
            <a:r>
              <a:rPr lang="en-US" dirty="0" smtClean="0"/>
              <a:t>Answer Review Question 1-4 (Write questions &amp; Answers)</a:t>
            </a:r>
          </a:p>
          <a:p>
            <a:r>
              <a:rPr lang="en-US" dirty="0" smtClean="0"/>
              <a:t>Turn into Mr. Barr</a:t>
            </a:r>
          </a:p>
          <a:p>
            <a:r>
              <a:rPr lang="en-US" dirty="0" smtClean="0"/>
              <a:t>Reading Assignment 4</a:t>
            </a:r>
            <a:r>
              <a:rPr lang="en-US" baseline="30000" dirty="0" smtClean="0"/>
              <a:t>th</a:t>
            </a:r>
            <a:r>
              <a:rPr lang="en-US" dirty="0" smtClean="0"/>
              <a:t> Block</a:t>
            </a:r>
            <a:endParaRPr lang="en-US" dirty="0"/>
          </a:p>
        </p:txBody>
      </p:sp>
    </p:spTree>
    <p:extLst>
      <p:ext uri="{BB962C8B-B14F-4D97-AF65-F5344CB8AC3E}">
        <p14:creationId xmlns:p14="http://schemas.microsoft.com/office/powerpoint/2010/main" val="781445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0" y="0"/>
            <a:ext cx="9159875" cy="1430338"/>
            <a:chOff x="-5" y="0"/>
            <a:chExt cx="5770" cy="901"/>
          </a:xfrm>
        </p:grpSpPr>
        <p:sp>
          <p:nvSpPr>
            <p:cNvPr id="26631" name="Rectangle 3"/>
            <p:cNvSpPr>
              <a:spLocks noChangeArrowheads="1"/>
            </p:cNvSpPr>
            <p:nvPr/>
          </p:nvSpPr>
          <p:spPr bwMode="auto">
            <a:xfrm>
              <a:off x="-1" y="0"/>
              <a:ext cx="5760" cy="768"/>
            </a:xfrm>
            <a:prstGeom prst="rect">
              <a:avLst/>
            </a:prstGeom>
            <a:solidFill>
              <a:srgbClr val="D00C0C"/>
            </a:solidFill>
            <a:ln>
              <a:noFill/>
            </a:ln>
            <a:effectLst/>
            <a:extLst>
              <a:ext uri="{91240B29-F687-4F45-9708-019B960494DF}">
                <a14:hiddenLine xmlns:a14="http://schemas.microsoft.com/office/drawing/2010/main" w="63500">
                  <a:solidFill>
                    <a:srgbClr val="FFCC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32" name="Group 4"/>
            <p:cNvGrpSpPr>
              <a:grpSpLocks/>
            </p:cNvGrpSpPr>
            <p:nvPr/>
          </p:nvGrpSpPr>
          <p:grpSpPr bwMode="auto">
            <a:xfrm>
              <a:off x="-5" y="0"/>
              <a:ext cx="5770" cy="86"/>
              <a:chOff x="-5" y="0"/>
              <a:chExt cx="5770" cy="86"/>
            </a:xfrm>
          </p:grpSpPr>
          <p:sp>
            <p:nvSpPr>
              <p:cNvPr id="26636" name="Line 5"/>
              <p:cNvSpPr>
                <a:spLocks noChangeShapeType="1"/>
              </p:cNvSpPr>
              <p:nvPr/>
            </p:nvSpPr>
            <p:spPr bwMode="auto">
              <a:xfrm>
                <a:off x="-5" y="0"/>
                <a:ext cx="577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06" name="Rectangle 6"/>
              <p:cNvSpPr>
                <a:spLocks noChangeArrowheads="1"/>
              </p:cNvSpPr>
              <p:nvPr/>
            </p:nvSpPr>
            <p:spPr bwMode="auto">
              <a:xfrm>
                <a:off x="-5" y="28"/>
                <a:ext cx="5770" cy="58"/>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nvGrpSpPr>
            <p:cNvPr id="26633" name="Group 7"/>
            <p:cNvGrpSpPr>
              <a:grpSpLocks/>
            </p:cNvGrpSpPr>
            <p:nvPr/>
          </p:nvGrpSpPr>
          <p:grpSpPr bwMode="auto">
            <a:xfrm>
              <a:off x="0" y="768"/>
              <a:ext cx="5760" cy="133"/>
              <a:chOff x="1" y="768"/>
              <a:chExt cx="5760" cy="133"/>
            </a:xfrm>
          </p:grpSpPr>
          <p:sp>
            <p:nvSpPr>
              <p:cNvPr id="26634" name="Line 8"/>
              <p:cNvSpPr>
                <a:spLocks noChangeShapeType="1"/>
              </p:cNvSpPr>
              <p:nvPr/>
            </p:nvSpPr>
            <p:spPr bwMode="auto">
              <a:xfrm>
                <a:off x="1" y="768"/>
                <a:ext cx="576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09" name="Rectangle 9"/>
              <p:cNvSpPr>
                <a:spLocks noChangeArrowheads="1"/>
              </p:cNvSpPr>
              <p:nvPr/>
            </p:nvSpPr>
            <p:spPr bwMode="auto">
              <a:xfrm>
                <a:off x="1" y="786"/>
                <a:ext cx="5760" cy="115"/>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sp>
        <p:nvSpPr>
          <p:cNvPr id="26627" name="Rectangle 10"/>
          <p:cNvSpPr>
            <a:spLocks noGrp="1" noChangeArrowheads="1"/>
          </p:cNvSpPr>
          <p:nvPr>
            <p:ph type="title"/>
          </p:nvPr>
        </p:nvSpPr>
        <p:spPr bwMode="auto">
          <a:xfrm>
            <a:off x="0" y="219075"/>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tabLst>
                <a:tab pos="2979738" algn="l"/>
              </a:tabLst>
            </a:pPr>
            <a:r>
              <a:rPr lang="en-US" b="1" smtClean="0"/>
              <a:t>Eruption of Mount Pinatubo</a:t>
            </a:r>
          </a:p>
        </p:txBody>
      </p:sp>
      <p:grpSp>
        <p:nvGrpSpPr>
          <p:cNvPr id="26628" name="Group 16"/>
          <p:cNvGrpSpPr>
            <a:grpSpLocks noChangeAspect="1"/>
          </p:cNvGrpSpPr>
          <p:nvPr/>
        </p:nvGrpSpPr>
        <p:grpSpPr bwMode="auto">
          <a:xfrm>
            <a:off x="1657350" y="2152650"/>
            <a:ext cx="5829300" cy="3981450"/>
            <a:chOff x="912" y="1184"/>
            <a:chExt cx="3936" cy="2688"/>
          </a:xfrm>
        </p:grpSpPr>
        <p:sp>
          <p:nvSpPr>
            <p:cNvPr id="26629" name="AutoShape 12"/>
            <p:cNvSpPr>
              <a:spLocks noChangeAspect="1" noChangeArrowheads="1"/>
            </p:cNvSpPr>
            <p:nvPr/>
          </p:nvSpPr>
          <p:spPr bwMode="auto">
            <a:xfrm>
              <a:off x="912" y="1184"/>
              <a:ext cx="3936" cy="2688"/>
            </a:xfrm>
            <a:prstGeom prst="roundRect">
              <a:avLst>
                <a:gd name="adj" fmla="val 22130"/>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6630"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2" y="1449"/>
              <a:ext cx="3275" cy="2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22639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Shape 104"/>
          <p:cNvSpPr txBox="1">
            <a:spLocks noGrp="1"/>
          </p:cNvSpPr>
          <p:nvPr>
            <p:ph type="body" idx="1"/>
          </p:nvPr>
        </p:nvSpPr>
        <p:spPr>
          <a:xfrm>
            <a:off x="457200" y="10668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100000"/>
              <a:buNone/>
            </a:pPr>
            <a:r>
              <a:rPr lang="en-US" sz="3200" b="0" i="0" u="none" strike="noStrike" cap="none" baseline="0" dirty="0" smtClean="0">
                <a:solidFill>
                  <a:srgbClr val="FFFF00"/>
                </a:solidFill>
                <a:latin typeface="Calibri"/>
                <a:ea typeface="Calibri"/>
                <a:cs typeface="Calibri"/>
                <a:sym typeface="Calibri"/>
              </a:rPr>
              <a:t>5.  As </a:t>
            </a:r>
            <a:r>
              <a:rPr lang="en-US" sz="3200" b="0" i="0" u="none" strike="noStrike" cap="none" baseline="0" dirty="0">
                <a:solidFill>
                  <a:srgbClr val="FFFF00"/>
                </a:solidFill>
                <a:latin typeface="Calibri"/>
                <a:ea typeface="Calibri"/>
                <a:cs typeface="Calibri"/>
                <a:sym typeface="Calibri"/>
              </a:rPr>
              <a:t>latitude increases, the intensity of solar radiation __________________.</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increases</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decreases</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stays the same</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fluctuates</a:t>
            </a:r>
          </a:p>
          <a:p>
            <a:pPr marL="342900" marR="0" lvl="0" indent="-139700" algn="l" rtl="0">
              <a:spcBef>
                <a:spcPts val="640"/>
              </a:spcBef>
              <a:buClr>
                <a:schemeClr val="lt1"/>
              </a:buClr>
              <a:buFont typeface="Calibri"/>
              <a:buNone/>
            </a:pPr>
            <a:endParaRPr sz="1800" b="0" i="0" u="none" strike="noStrike" cap="none" baseline="0"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835261815"/>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9159875" cy="1430338"/>
            <a:chOff x="-5" y="0"/>
            <a:chExt cx="5770" cy="901"/>
          </a:xfrm>
        </p:grpSpPr>
        <p:sp>
          <p:nvSpPr>
            <p:cNvPr id="27655" name="Rectangle 3"/>
            <p:cNvSpPr>
              <a:spLocks noChangeArrowheads="1"/>
            </p:cNvSpPr>
            <p:nvPr/>
          </p:nvSpPr>
          <p:spPr bwMode="auto">
            <a:xfrm>
              <a:off x="-1" y="0"/>
              <a:ext cx="5760" cy="768"/>
            </a:xfrm>
            <a:prstGeom prst="rect">
              <a:avLst/>
            </a:prstGeom>
            <a:solidFill>
              <a:srgbClr val="D00C0C"/>
            </a:solidFill>
            <a:ln>
              <a:noFill/>
            </a:ln>
            <a:effectLst/>
            <a:extLst>
              <a:ext uri="{91240B29-F687-4F45-9708-019B960494DF}">
                <a14:hiddenLine xmlns:a14="http://schemas.microsoft.com/office/drawing/2010/main" w="63500">
                  <a:solidFill>
                    <a:srgbClr val="FFCC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56" name="Group 4"/>
            <p:cNvGrpSpPr>
              <a:grpSpLocks/>
            </p:cNvGrpSpPr>
            <p:nvPr/>
          </p:nvGrpSpPr>
          <p:grpSpPr bwMode="auto">
            <a:xfrm>
              <a:off x="-5" y="0"/>
              <a:ext cx="5770" cy="86"/>
              <a:chOff x="-5" y="0"/>
              <a:chExt cx="5770" cy="86"/>
            </a:xfrm>
          </p:grpSpPr>
          <p:sp>
            <p:nvSpPr>
              <p:cNvPr id="27660" name="Line 5"/>
              <p:cNvSpPr>
                <a:spLocks noChangeShapeType="1"/>
              </p:cNvSpPr>
              <p:nvPr/>
            </p:nvSpPr>
            <p:spPr bwMode="auto">
              <a:xfrm>
                <a:off x="-5" y="0"/>
                <a:ext cx="577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54" name="Rectangle 6"/>
              <p:cNvSpPr>
                <a:spLocks noChangeArrowheads="1"/>
              </p:cNvSpPr>
              <p:nvPr/>
            </p:nvSpPr>
            <p:spPr bwMode="auto">
              <a:xfrm>
                <a:off x="-5" y="28"/>
                <a:ext cx="5770" cy="58"/>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nvGrpSpPr>
            <p:cNvPr id="27657" name="Group 7"/>
            <p:cNvGrpSpPr>
              <a:grpSpLocks/>
            </p:cNvGrpSpPr>
            <p:nvPr/>
          </p:nvGrpSpPr>
          <p:grpSpPr bwMode="auto">
            <a:xfrm>
              <a:off x="0" y="768"/>
              <a:ext cx="5760" cy="133"/>
              <a:chOff x="1" y="768"/>
              <a:chExt cx="5760" cy="133"/>
            </a:xfrm>
          </p:grpSpPr>
          <p:sp>
            <p:nvSpPr>
              <p:cNvPr id="27658" name="Line 8"/>
              <p:cNvSpPr>
                <a:spLocks noChangeShapeType="1"/>
              </p:cNvSpPr>
              <p:nvPr/>
            </p:nvSpPr>
            <p:spPr bwMode="auto">
              <a:xfrm>
                <a:off x="1" y="768"/>
                <a:ext cx="576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57" name="Rectangle 9"/>
              <p:cNvSpPr>
                <a:spLocks noChangeArrowheads="1"/>
              </p:cNvSpPr>
              <p:nvPr/>
            </p:nvSpPr>
            <p:spPr bwMode="auto">
              <a:xfrm>
                <a:off x="1" y="786"/>
                <a:ext cx="5760" cy="115"/>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sp>
        <p:nvSpPr>
          <p:cNvPr id="27651" name="Rectangle 10"/>
          <p:cNvSpPr>
            <a:spLocks noGrp="1" noChangeArrowheads="1"/>
          </p:cNvSpPr>
          <p:nvPr>
            <p:ph type="title"/>
          </p:nvPr>
        </p:nvSpPr>
        <p:spPr bwMode="auto">
          <a:xfrm>
            <a:off x="0" y="231775"/>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tabLst>
                <a:tab pos="2979738" algn="l"/>
              </a:tabLst>
            </a:pPr>
            <a:r>
              <a:rPr lang="en-US" b="1" smtClean="0"/>
              <a:t>Effect of El Ni</a:t>
            </a:r>
            <a:r>
              <a:rPr lang="en-US" b="1" smtClean="0">
                <a:cs typeface="Times New Roman" charset="0"/>
              </a:rPr>
              <a:t>ño</a:t>
            </a:r>
            <a:endParaRPr lang="en-US" smtClean="0">
              <a:cs typeface="Times New Roman" charset="0"/>
            </a:endParaRPr>
          </a:p>
        </p:txBody>
      </p:sp>
      <p:grpSp>
        <p:nvGrpSpPr>
          <p:cNvPr id="27652" name="Group 16"/>
          <p:cNvGrpSpPr>
            <a:grpSpLocks/>
          </p:cNvGrpSpPr>
          <p:nvPr/>
        </p:nvGrpSpPr>
        <p:grpSpPr bwMode="auto">
          <a:xfrm>
            <a:off x="2463800" y="1592263"/>
            <a:ext cx="4216400" cy="5092700"/>
            <a:chOff x="1552" y="1003"/>
            <a:chExt cx="2656" cy="3208"/>
          </a:xfrm>
        </p:grpSpPr>
        <p:sp>
          <p:nvSpPr>
            <p:cNvPr id="27653" name="AutoShape 12"/>
            <p:cNvSpPr>
              <a:spLocks noChangeAspect="1" noChangeArrowheads="1"/>
            </p:cNvSpPr>
            <p:nvPr/>
          </p:nvSpPr>
          <p:spPr bwMode="auto">
            <a:xfrm>
              <a:off x="1552" y="1003"/>
              <a:ext cx="2656" cy="3208"/>
            </a:xfrm>
            <a:prstGeom prst="roundRect">
              <a:avLst>
                <a:gd name="adj" fmla="val 22130"/>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654"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7" y="1106"/>
              <a:ext cx="1985" cy="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58249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159875" cy="1430338"/>
            <a:chOff x="-5" y="0"/>
            <a:chExt cx="5770" cy="901"/>
          </a:xfrm>
        </p:grpSpPr>
        <p:sp>
          <p:nvSpPr>
            <p:cNvPr id="30729" name="Rectangle 3"/>
            <p:cNvSpPr>
              <a:spLocks noChangeArrowheads="1"/>
            </p:cNvSpPr>
            <p:nvPr/>
          </p:nvSpPr>
          <p:spPr bwMode="auto">
            <a:xfrm>
              <a:off x="-1" y="0"/>
              <a:ext cx="5760" cy="768"/>
            </a:xfrm>
            <a:prstGeom prst="rect">
              <a:avLst/>
            </a:prstGeom>
            <a:solidFill>
              <a:srgbClr val="D00C0C"/>
            </a:solidFill>
            <a:ln>
              <a:noFill/>
            </a:ln>
            <a:effectLst/>
            <a:extLst>
              <a:ext uri="{91240B29-F687-4F45-9708-019B960494DF}">
                <a14:hiddenLine xmlns:a14="http://schemas.microsoft.com/office/drawing/2010/main" w="63500">
                  <a:solidFill>
                    <a:srgbClr val="FFCC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30" name="Group 4"/>
            <p:cNvGrpSpPr>
              <a:grpSpLocks/>
            </p:cNvGrpSpPr>
            <p:nvPr/>
          </p:nvGrpSpPr>
          <p:grpSpPr bwMode="auto">
            <a:xfrm>
              <a:off x="-5" y="0"/>
              <a:ext cx="5770" cy="86"/>
              <a:chOff x="-5" y="0"/>
              <a:chExt cx="5770" cy="86"/>
            </a:xfrm>
          </p:grpSpPr>
          <p:sp>
            <p:nvSpPr>
              <p:cNvPr id="30734" name="Line 5"/>
              <p:cNvSpPr>
                <a:spLocks noChangeShapeType="1"/>
              </p:cNvSpPr>
              <p:nvPr/>
            </p:nvSpPr>
            <p:spPr bwMode="auto">
              <a:xfrm>
                <a:off x="-5" y="0"/>
                <a:ext cx="577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98" name="Rectangle 6"/>
              <p:cNvSpPr>
                <a:spLocks noChangeArrowheads="1"/>
              </p:cNvSpPr>
              <p:nvPr/>
            </p:nvSpPr>
            <p:spPr bwMode="auto">
              <a:xfrm>
                <a:off x="-5" y="28"/>
                <a:ext cx="5770" cy="58"/>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nvGrpSpPr>
            <p:cNvPr id="30731" name="Group 7"/>
            <p:cNvGrpSpPr>
              <a:grpSpLocks/>
            </p:cNvGrpSpPr>
            <p:nvPr/>
          </p:nvGrpSpPr>
          <p:grpSpPr bwMode="auto">
            <a:xfrm>
              <a:off x="0" y="768"/>
              <a:ext cx="5760" cy="133"/>
              <a:chOff x="1" y="768"/>
              <a:chExt cx="5760" cy="133"/>
            </a:xfrm>
          </p:grpSpPr>
          <p:sp>
            <p:nvSpPr>
              <p:cNvPr id="30732" name="Line 8"/>
              <p:cNvSpPr>
                <a:spLocks noChangeShapeType="1"/>
              </p:cNvSpPr>
              <p:nvPr/>
            </p:nvSpPr>
            <p:spPr bwMode="auto">
              <a:xfrm>
                <a:off x="1" y="768"/>
                <a:ext cx="576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1" name="Rectangle 9"/>
              <p:cNvSpPr>
                <a:spLocks noChangeArrowheads="1"/>
              </p:cNvSpPr>
              <p:nvPr/>
            </p:nvSpPr>
            <p:spPr bwMode="auto">
              <a:xfrm>
                <a:off x="1" y="786"/>
                <a:ext cx="5760" cy="115"/>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sp>
        <p:nvSpPr>
          <p:cNvPr id="30723" name="Rectangle 10"/>
          <p:cNvSpPr>
            <a:spLocks noGrp="1" noChangeArrowheads="1"/>
          </p:cNvSpPr>
          <p:nvPr>
            <p:ph type="title"/>
          </p:nvPr>
        </p:nvSpPr>
        <p:spPr bwMode="auto">
          <a:xfrm>
            <a:off x="0" y="53975"/>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tabLst>
                <a:tab pos="2979738" algn="l"/>
              </a:tabLst>
            </a:pPr>
            <a:r>
              <a:rPr lang="en-US" sz="3600" b="1" smtClean="0"/>
              <a:t>Carbon Dioxide Concentrations </a:t>
            </a:r>
            <a:br>
              <a:rPr lang="en-US" sz="3600" b="1" smtClean="0"/>
            </a:br>
            <a:r>
              <a:rPr lang="en-US" sz="3600" b="1" smtClean="0"/>
              <a:t>and Emissions</a:t>
            </a:r>
            <a:endParaRPr lang="en-US" smtClean="0">
              <a:cs typeface="Times New Roman" charset="0"/>
            </a:endParaRPr>
          </a:p>
        </p:txBody>
      </p:sp>
      <p:grpSp>
        <p:nvGrpSpPr>
          <p:cNvPr id="30724" name="Group 18"/>
          <p:cNvGrpSpPr>
            <a:grpSpLocks/>
          </p:cNvGrpSpPr>
          <p:nvPr/>
        </p:nvGrpSpPr>
        <p:grpSpPr bwMode="auto">
          <a:xfrm>
            <a:off x="-309563" y="1247775"/>
            <a:ext cx="9779001" cy="6303963"/>
            <a:chOff x="200" y="931"/>
            <a:chExt cx="5360" cy="3280"/>
          </a:xfrm>
        </p:grpSpPr>
        <p:sp>
          <p:nvSpPr>
            <p:cNvPr id="30725" name="AutoShape 12"/>
            <p:cNvSpPr>
              <a:spLocks noChangeAspect="1" noChangeArrowheads="1"/>
            </p:cNvSpPr>
            <p:nvPr/>
          </p:nvSpPr>
          <p:spPr bwMode="auto">
            <a:xfrm>
              <a:off x="200" y="931"/>
              <a:ext cx="5360" cy="3280"/>
            </a:xfrm>
            <a:prstGeom prst="roundRect">
              <a:avLst>
                <a:gd name="adj" fmla="val 22130"/>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6" name="Group 17"/>
            <p:cNvGrpSpPr>
              <a:grpSpLocks/>
            </p:cNvGrpSpPr>
            <p:nvPr/>
          </p:nvGrpSpPr>
          <p:grpSpPr bwMode="auto">
            <a:xfrm>
              <a:off x="344" y="1248"/>
              <a:ext cx="5072" cy="2646"/>
              <a:chOff x="361" y="1364"/>
              <a:chExt cx="5072" cy="2646"/>
            </a:xfrm>
          </p:grpSpPr>
          <p:pic>
            <p:nvPicPr>
              <p:cNvPr id="3072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 y="1364"/>
                <a:ext cx="2966" cy="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1" y="1364"/>
                <a:ext cx="2392" cy="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415402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59875" cy="1430338"/>
            <a:chOff x="-5" y="0"/>
            <a:chExt cx="5770" cy="901"/>
          </a:xfrm>
        </p:grpSpPr>
        <p:sp>
          <p:nvSpPr>
            <p:cNvPr id="31751" name="Rectangle 3"/>
            <p:cNvSpPr>
              <a:spLocks noChangeArrowheads="1"/>
            </p:cNvSpPr>
            <p:nvPr/>
          </p:nvSpPr>
          <p:spPr bwMode="auto">
            <a:xfrm>
              <a:off x="-1" y="0"/>
              <a:ext cx="5760" cy="768"/>
            </a:xfrm>
            <a:prstGeom prst="rect">
              <a:avLst/>
            </a:prstGeom>
            <a:solidFill>
              <a:srgbClr val="D00C0C"/>
            </a:solidFill>
            <a:ln>
              <a:noFill/>
            </a:ln>
            <a:effectLst/>
            <a:extLst>
              <a:ext uri="{91240B29-F687-4F45-9708-019B960494DF}">
                <a14:hiddenLine xmlns:a14="http://schemas.microsoft.com/office/drawing/2010/main" w="63500">
                  <a:solidFill>
                    <a:srgbClr val="FFCC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752" name="Group 4"/>
            <p:cNvGrpSpPr>
              <a:grpSpLocks/>
            </p:cNvGrpSpPr>
            <p:nvPr/>
          </p:nvGrpSpPr>
          <p:grpSpPr bwMode="auto">
            <a:xfrm>
              <a:off x="-5" y="0"/>
              <a:ext cx="5770" cy="86"/>
              <a:chOff x="-5" y="0"/>
              <a:chExt cx="5770" cy="86"/>
            </a:xfrm>
          </p:grpSpPr>
          <p:sp>
            <p:nvSpPr>
              <p:cNvPr id="31756" name="Line 5"/>
              <p:cNvSpPr>
                <a:spLocks noChangeShapeType="1"/>
              </p:cNvSpPr>
              <p:nvPr/>
            </p:nvSpPr>
            <p:spPr bwMode="auto">
              <a:xfrm>
                <a:off x="-5" y="0"/>
                <a:ext cx="577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46" name="Rectangle 6"/>
              <p:cNvSpPr>
                <a:spLocks noChangeArrowheads="1"/>
              </p:cNvSpPr>
              <p:nvPr/>
            </p:nvSpPr>
            <p:spPr bwMode="auto">
              <a:xfrm>
                <a:off x="-5" y="28"/>
                <a:ext cx="5770" cy="58"/>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nvGrpSpPr>
            <p:cNvPr id="31753" name="Group 7"/>
            <p:cNvGrpSpPr>
              <a:grpSpLocks/>
            </p:cNvGrpSpPr>
            <p:nvPr/>
          </p:nvGrpSpPr>
          <p:grpSpPr bwMode="auto">
            <a:xfrm>
              <a:off x="0" y="768"/>
              <a:ext cx="5760" cy="133"/>
              <a:chOff x="1" y="768"/>
              <a:chExt cx="5760" cy="133"/>
            </a:xfrm>
          </p:grpSpPr>
          <p:sp>
            <p:nvSpPr>
              <p:cNvPr id="31754" name="Line 8"/>
              <p:cNvSpPr>
                <a:spLocks noChangeShapeType="1"/>
              </p:cNvSpPr>
              <p:nvPr/>
            </p:nvSpPr>
            <p:spPr bwMode="auto">
              <a:xfrm>
                <a:off x="1" y="768"/>
                <a:ext cx="5760" cy="0"/>
              </a:xfrm>
              <a:prstGeom prst="line">
                <a:avLst/>
              </a:prstGeom>
              <a:noFill/>
              <a:ln w="101600">
                <a:solidFill>
                  <a:srgbClr val="FFCC00"/>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49" name="Rectangle 9"/>
              <p:cNvSpPr>
                <a:spLocks noChangeArrowheads="1"/>
              </p:cNvSpPr>
              <p:nvPr/>
            </p:nvSpPr>
            <p:spPr bwMode="auto">
              <a:xfrm>
                <a:off x="1" y="786"/>
                <a:ext cx="5760" cy="115"/>
              </a:xfrm>
              <a:prstGeom prst="rect">
                <a:avLst/>
              </a:prstGeom>
              <a:gradFill rotWithShape="0">
                <a:gsLst>
                  <a:gs pos="0">
                    <a:schemeClr val="folHlink">
                      <a:gamma/>
                      <a:shade val="46275"/>
                      <a:invGamma/>
                    </a:schemeClr>
                  </a:gs>
                  <a:gs pos="100000">
                    <a:schemeClr val="folHlink">
                      <a:alpha val="0"/>
                    </a:schemeClr>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sp>
        <p:nvSpPr>
          <p:cNvPr id="31747" name="Rectangle 10"/>
          <p:cNvSpPr>
            <a:spLocks noGrp="1" noChangeArrowheads="1"/>
          </p:cNvSpPr>
          <p:nvPr>
            <p:ph type="title"/>
          </p:nvPr>
        </p:nvSpPr>
        <p:spPr bwMode="auto">
          <a:xfrm>
            <a:off x="0" y="3175"/>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tabLst>
                <a:tab pos="2979738" algn="l"/>
              </a:tabLst>
            </a:pPr>
            <a:r>
              <a:rPr lang="en-US" sz="3600" b="1" smtClean="0"/>
              <a:t>Increases in Greenhouse Gases </a:t>
            </a:r>
            <a:br>
              <a:rPr lang="en-US" sz="3600" b="1" smtClean="0"/>
            </a:br>
            <a:r>
              <a:rPr lang="en-US" sz="3600" b="1" smtClean="0"/>
              <a:t>and Changes in Temperature</a:t>
            </a:r>
            <a:endParaRPr lang="en-US" smtClean="0">
              <a:cs typeface="Times New Roman" charset="0"/>
            </a:endParaRPr>
          </a:p>
        </p:txBody>
      </p:sp>
      <p:grpSp>
        <p:nvGrpSpPr>
          <p:cNvPr id="31748" name="Group 16"/>
          <p:cNvGrpSpPr>
            <a:grpSpLocks/>
          </p:cNvGrpSpPr>
          <p:nvPr/>
        </p:nvGrpSpPr>
        <p:grpSpPr bwMode="auto">
          <a:xfrm>
            <a:off x="254000" y="2049463"/>
            <a:ext cx="8636000" cy="4127500"/>
            <a:chOff x="160" y="1003"/>
            <a:chExt cx="5440" cy="2600"/>
          </a:xfrm>
        </p:grpSpPr>
        <p:sp>
          <p:nvSpPr>
            <p:cNvPr id="31749" name="AutoShape 12"/>
            <p:cNvSpPr>
              <a:spLocks noChangeAspect="1" noChangeArrowheads="1"/>
            </p:cNvSpPr>
            <p:nvPr/>
          </p:nvSpPr>
          <p:spPr bwMode="auto">
            <a:xfrm>
              <a:off x="160" y="1003"/>
              <a:ext cx="5440" cy="2600"/>
            </a:xfrm>
            <a:prstGeom prst="roundRect">
              <a:avLst>
                <a:gd name="adj" fmla="val 22130"/>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1750"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 y="1195"/>
              <a:ext cx="5176" cy="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4169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olarpowernotes.com/renewable-energy/images/global-warming-indicato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016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838200"/>
          </a:xfrm>
        </p:spPr>
        <p:txBody>
          <a:bodyPr>
            <a:normAutofit/>
          </a:bodyPr>
          <a:lstStyle/>
          <a:p>
            <a:r>
              <a:rPr lang="en-US" sz="3600" dirty="0" smtClean="0">
                <a:solidFill>
                  <a:srgbClr val="FFFF00"/>
                </a:solidFill>
              </a:rPr>
              <a:t>Exit Ticket</a:t>
            </a:r>
            <a:endParaRPr lang="en-US" sz="3600" dirty="0">
              <a:solidFill>
                <a:srgbClr val="FFFF00"/>
              </a:solidFill>
            </a:endParaRPr>
          </a:p>
        </p:txBody>
      </p:sp>
      <p:sp>
        <p:nvSpPr>
          <p:cNvPr id="3" name="Content Placeholder 2"/>
          <p:cNvSpPr>
            <a:spLocks noGrp="1"/>
          </p:cNvSpPr>
          <p:nvPr>
            <p:ph idx="1"/>
          </p:nvPr>
        </p:nvSpPr>
        <p:spPr>
          <a:xfrm>
            <a:off x="304800" y="762000"/>
            <a:ext cx="8610600" cy="4525963"/>
          </a:xfrm>
        </p:spPr>
        <p:txBody>
          <a:bodyPr>
            <a:normAutofit fontScale="92500"/>
          </a:bodyPr>
          <a:lstStyle/>
          <a:p>
            <a:pPr marL="514350" indent="-514350">
              <a:buFont typeface="+mj-lt"/>
              <a:buAutoNum type="arabicPeriod"/>
            </a:pPr>
            <a:r>
              <a:rPr lang="en-US" dirty="0" smtClean="0">
                <a:solidFill>
                  <a:srgbClr val="FFFF00"/>
                </a:solidFill>
              </a:rPr>
              <a:t>What is the difference between El Nino and La Nina?</a:t>
            </a:r>
          </a:p>
          <a:p>
            <a:pPr marL="514350" indent="-514350">
              <a:buFont typeface="+mj-lt"/>
              <a:buAutoNum type="arabicPeriod"/>
            </a:pPr>
            <a:r>
              <a:rPr lang="en-US" dirty="0" smtClean="0">
                <a:solidFill>
                  <a:srgbClr val="FFFF00"/>
                </a:solidFill>
              </a:rPr>
              <a:t>What impact does El Nino/ La Nina have on weather and climate?</a:t>
            </a:r>
          </a:p>
          <a:p>
            <a:pPr marL="514350" indent="-514350">
              <a:buFont typeface="+mj-lt"/>
              <a:buAutoNum type="arabicPeriod"/>
            </a:pPr>
            <a:r>
              <a:rPr lang="en-US" dirty="0" smtClean="0">
                <a:solidFill>
                  <a:srgbClr val="FFFF00"/>
                </a:solidFill>
              </a:rPr>
              <a:t>How does ocean circulation impact climate?</a:t>
            </a:r>
          </a:p>
          <a:p>
            <a:pPr marL="514350" indent="-514350">
              <a:buFont typeface="+mj-lt"/>
              <a:buAutoNum type="arabicPeriod"/>
            </a:pPr>
            <a:r>
              <a:rPr lang="en-US" dirty="0" smtClean="0">
                <a:solidFill>
                  <a:srgbClr val="FFFF00"/>
                </a:solidFill>
              </a:rPr>
              <a:t>What are some other factors that impact climate?</a:t>
            </a:r>
          </a:p>
          <a:p>
            <a:pPr marL="514350" indent="-514350">
              <a:buFont typeface="+mj-lt"/>
              <a:buAutoNum type="arabicPeriod"/>
            </a:pPr>
            <a:r>
              <a:rPr lang="en-US" dirty="0" smtClean="0">
                <a:solidFill>
                  <a:srgbClr val="FFFF00"/>
                </a:solidFill>
              </a:rPr>
              <a:t>What questions do you have about climate change, the greenhouse effect, and global warming?</a:t>
            </a:r>
          </a:p>
          <a:p>
            <a:pPr marL="514350" indent="-514350">
              <a:buFont typeface="+mj-lt"/>
              <a:buAutoNum type="arabicPeriod"/>
            </a:pPr>
            <a:endParaRPr lang="en-US" dirty="0">
              <a:solidFill>
                <a:srgbClr val="FFFF00"/>
              </a:solidFill>
            </a:endParaRPr>
          </a:p>
        </p:txBody>
      </p:sp>
    </p:spTree>
    <p:extLst>
      <p:ext uri="{BB962C8B-B14F-4D97-AF65-F5344CB8AC3E}">
        <p14:creationId xmlns:p14="http://schemas.microsoft.com/office/powerpoint/2010/main" val="2117684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u="sng" dirty="0" smtClean="0">
                <a:solidFill>
                  <a:srgbClr val="FFFF00"/>
                </a:solidFill>
              </a:rPr>
              <a:t>Brochure Time</a:t>
            </a:r>
            <a:endParaRPr lang="en-US" b="1" u="sng" dirty="0">
              <a:solidFill>
                <a:srgbClr val="FFFF00"/>
              </a:solidFill>
            </a:endParaRPr>
          </a:p>
        </p:txBody>
      </p:sp>
      <p:sp>
        <p:nvSpPr>
          <p:cNvPr id="3" name="Content Placeholder 2"/>
          <p:cNvSpPr>
            <a:spLocks noGrp="1"/>
          </p:cNvSpPr>
          <p:nvPr>
            <p:ph idx="1"/>
          </p:nvPr>
        </p:nvSpPr>
        <p:spPr>
          <a:xfrm>
            <a:off x="0" y="685800"/>
            <a:ext cx="9144000" cy="5715000"/>
          </a:xfrm>
        </p:spPr>
        <p:txBody>
          <a:bodyPr/>
          <a:lstStyle/>
          <a:p>
            <a:r>
              <a:rPr lang="en-US" dirty="0" smtClean="0">
                <a:solidFill>
                  <a:srgbClr val="FFFF00"/>
                </a:solidFill>
              </a:rPr>
              <a:t>Make a brochure/ pamphlet either individually or with a partner</a:t>
            </a:r>
          </a:p>
          <a:p>
            <a:r>
              <a:rPr lang="en-US" dirty="0" smtClean="0">
                <a:solidFill>
                  <a:srgbClr val="FFFF00"/>
                </a:solidFill>
              </a:rPr>
              <a:t>Your brochure needs to explain</a:t>
            </a:r>
          </a:p>
          <a:p>
            <a:pPr lvl="1"/>
            <a:r>
              <a:rPr lang="en-US" dirty="0" smtClean="0">
                <a:solidFill>
                  <a:srgbClr val="FFFF00"/>
                </a:solidFill>
              </a:rPr>
              <a:t>What climate is</a:t>
            </a:r>
          </a:p>
          <a:p>
            <a:pPr lvl="1"/>
            <a:r>
              <a:rPr lang="en-US" dirty="0" smtClean="0">
                <a:solidFill>
                  <a:srgbClr val="FFFF00"/>
                </a:solidFill>
              </a:rPr>
              <a:t>What climate change is</a:t>
            </a:r>
          </a:p>
          <a:p>
            <a:pPr lvl="1"/>
            <a:r>
              <a:rPr lang="en-US" dirty="0" smtClean="0">
                <a:solidFill>
                  <a:srgbClr val="FFFF00"/>
                </a:solidFill>
              </a:rPr>
              <a:t>What causes climate change</a:t>
            </a:r>
          </a:p>
          <a:p>
            <a:pPr lvl="1"/>
            <a:endParaRPr lang="en-US" dirty="0" smtClean="0">
              <a:solidFill>
                <a:srgbClr val="FFFF00"/>
              </a:solidFill>
            </a:endParaRPr>
          </a:p>
          <a:p>
            <a:pPr lvl="1"/>
            <a:endParaRPr lang="en-US" dirty="0" smtClean="0">
              <a:solidFill>
                <a:srgbClr val="FFFF00"/>
              </a:solidFill>
            </a:endParaRPr>
          </a:p>
          <a:p>
            <a:pPr lvl="1">
              <a:buNone/>
            </a:pPr>
            <a:r>
              <a:rPr lang="en-US" sz="3600" dirty="0" smtClean="0">
                <a:solidFill>
                  <a:srgbClr val="FFFF00"/>
                </a:solidFill>
              </a:rPr>
              <a:t>Make sure you include pictures and diagrams!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dirty="0" smtClean="0">
                <a:solidFill>
                  <a:srgbClr val="FFFF00"/>
                </a:solidFill>
                <a:latin typeface="Calibri"/>
                <a:ea typeface="Calibri"/>
                <a:cs typeface="Calibri"/>
                <a:sym typeface="Calibri"/>
              </a:rPr>
              <a:t>6. </a:t>
            </a:r>
            <a:r>
              <a:rPr lang="en-US" sz="3200" b="0" i="0" u="none" strike="noStrike" cap="none" baseline="0" dirty="0" smtClean="0">
                <a:solidFill>
                  <a:srgbClr val="FFFF00"/>
                </a:solidFill>
                <a:latin typeface="Calibri"/>
                <a:ea typeface="Calibri"/>
                <a:cs typeface="Calibri"/>
                <a:sym typeface="Calibri"/>
              </a:rPr>
              <a:t>What </a:t>
            </a:r>
            <a:r>
              <a:rPr lang="en-US" sz="3200" b="0" i="0" u="none" strike="noStrike" cap="none" baseline="0" dirty="0">
                <a:solidFill>
                  <a:srgbClr val="FFFF00"/>
                </a:solidFill>
                <a:latin typeface="Calibri"/>
                <a:ea typeface="Calibri"/>
                <a:cs typeface="Calibri"/>
                <a:sym typeface="Calibri"/>
              </a:rPr>
              <a:t>effect does elevation have on climate? </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As elevation increases, the climate becomes warmer.</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As elevation increases, the climate becomes colder.</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As elevation decreases, the climate becomes colder.</a:t>
            </a:r>
          </a:p>
          <a:p>
            <a:pPr marL="971550" marR="0" lvl="1" indent="-514350" algn="l" rtl="0">
              <a:spcBef>
                <a:spcPts val="560"/>
              </a:spcBef>
              <a:buClr>
                <a:srgbClr val="FFFF00"/>
              </a:buClr>
              <a:buSzPct val="100000"/>
              <a:buFont typeface="Calibri"/>
              <a:buAutoNum type="alphaUcPeriod"/>
            </a:pPr>
            <a:r>
              <a:rPr lang="en-US" sz="2800" b="0" i="0" u="none" strike="noStrike" cap="none" baseline="0" dirty="0">
                <a:solidFill>
                  <a:srgbClr val="FFFF00"/>
                </a:solidFill>
                <a:latin typeface="Calibri"/>
                <a:ea typeface="Calibri"/>
                <a:cs typeface="Calibri"/>
                <a:sym typeface="Calibri"/>
              </a:rPr>
              <a:t>Elevation has no effect on climate.</a:t>
            </a:r>
          </a:p>
          <a:p>
            <a:pPr marL="342900" marR="0" lvl="0" indent="-139700" algn="l" rtl="0">
              <a:spcBef>
                <a:spcPts val="640"/>
              </a:spcBef>
              <a:buClr>
                <a:schemeClr val="lt1"/>
              </a:buClr>
              <a:buFont typeface="Calibri"/>
              <a:buNone/>
            </a:pPr>
            <a:endParaRPr sz="1800" b="0" i="0" u="none" strike="noStrike" cap="none" baseline="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11604732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Shape 120"/>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4000" dirty="0" smtClean="0">
                <a:solidFill>
                  <a:srgbClr val="FFFF00"/>
                </a:solidFill>
                <a:latin typeface="Calibri"/>
                <a:ea typeface="Calibri"/>
                <a:cs typeface="Calibri"/>
                <a:sym typeface="Calibri"/>
              </a:rPr>
              <a:t>7. </a:t>
            </a:r>
            <a:r>
              <a:rPr lang="en-US" sz="4000" b="0" i="0" u="none" strike="noStrike" cap="none" baseline="0" dirty="0" smtClean="0">
                <a:solidFill>
                  <a:srgbClr val="FFFF00"/>
                </a:solidFill>
                <a:latin typeface="Calibri"/>
                <a:ea typeface="Calibri"/>
                <a:cs typeface="Calibri"/>
                <a:sym typeface="Calibri"/>
              </a:rPr>
              <a:t>In </a:t>
            </a:r>
            <a:r>
              <a:rPr lang="en-US" sz="4000" b="0" i="0" u="none" strike="noStrike" cap="none" baseline="0" dirty="0">
                <a:solidFill>
                  <a:srgbClr val="FFFF00"/>
                </a:solidFill>
                <a:latin typeface="Calibri"/>
                <a:ea typeface="Calibri"/>
                <a:cs typeface="Calibri"/>
                <a:sym typeface="Calibri"/>
              </a:rPr>
              <a:t>which way(s) do humans affect global warming?</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deforestation</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agriculture</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burning fossil fuels</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all of the above</a:t>
            </a:r>
          </a:p>
          <a:p>
            <a:pPr marL="0" marR="0" lvl="0" indent="0" algn="l" rtl="0">
              <a:spcBef>
                <a:spcPts val="640"/>
              </a:spcBef>
              <a:buClr>
                <a:schemeClr val="lt1"/>
              </a:buClr>
              <a:buFont typeface="Calibri"/>
              <a:buNone/>
            </a:pPr>
            <a:endParaRPr sz="1800" b="0" i="0" u="none" strike="noStrike" cap="none" baseline="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106248758"/>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8" name="Shape 128"/>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3900" b="0" i="0" u="none" strike="noStrike" cap="none" baseline="0" dirty="0" smtClean="0">
                <a:solidFill>
                  <a:srgbClr val="FFFF00"/>
                </a:solidFill>
                <a:latin typeface="Calibri"/>
                <a:ea typeface="Calibri"/>
                <a:cs typeface="Calibri"/>
                <a:sym typeface="Calibri"/>
              </a:rPr>
              <a:t>8. What </a:t>
            </a:r>
            <a:r>
              <a:rPr lang="en-US" sz="3900" b="0" i="0" u="none" strike="noStrike" cap="none" baseline="0" dirty="0">
                <a:solidFill>
                  <a:srgbClr val="FFFF00"/>
                </a:solidFill>
                <a:latin typeface="Calibri"/>
                <a:ea typeface="Calibri"/>
                <a:cs typeface="Calibri"/>
                <a:sym typeface="Calibri"/>
              </a:rPr>
              <a:t>process naturally warms Earth to a temperature suitable for life?</a:t>
            </a:r>
          </a:p>
          <a:p>
            <a:pPr marL="971550" marR="0" lvl="1" indent="-514350" algn="l" rtl="0">
              <a:spcBef>
                <a:spcPts val="700"/>
              </a:spcBef>
              <a:buClr>
                <a:srgbClr val="FFFF00"/>
              </a:buClr>
              <a:buSzPct val="100000"/>
              <a:buFont typeface="Calibri"/>
              <a:buAutoNum type="alphaUcPeriod"/>
            </a:pPr>
            <a:r>
              <a:rPr lang="en-US" sz="3500" b="0" i="0" u="none" strike="noStrike" cap="none" baseline="0" dirty="0">
                <a:solidFill>
                  <a:srgbClr val="FFFF00"/>
                </a:solidFill>
                <a:latin typeface="Calibri"/>
                <a:ea typeface="Calibri"/>
                <a:cs typeface="Calibri"/>
                <a:sym typeface="Calibri"/>
              </a:rPr>
              <a:t>dew point</a:t>
            </a:r>
          </a:p>
          <a:p>
            <a:pPr marL="971550" marR="0" lvl="1" indent="-514350" algn="l" rtl="0">
              <a:spcBef>
                <a:spcPts val="700"/>
              </a:spcBef>
              <a:buClr>
                <a:srgbClr val="FFFF00"/>
              </a:buClr>
              <a:buSzPct val="100000"/>
              <a:buFont typeface="Calibri"/>
              <a:buAutoNum type="alphaUcPeriod"/>
            </a:pPr>
            <a:r>
              <a:rPr lang="en-US" sz="3500" b="0" i="0" u="none" strike="noStrike" cap="none" baseline="0" dirty="0">
                <a:solidFill>
                  <a:srgbClr val="FFFF00"/>
                </a:solidFill>
                <a:latin typeface="Calibri"/>
                <a:ea typeface="Calibri"/>
                <a:cs typeface="Calibri"/>
                <a:sym typeface="Calibri"/>
              </a:rPr>
              <a:t>global warming </a:t>
            </a:r>
          </a:p>
          <a:p>
            <a:pPr marL="971550" marR="0" lvl="1" indent="-514350" algn="l" rtl="0">
              <a:spcBef>
                <a:spcPts val="700"/>
              </a:spcBef>
              <a:buClr>
                <a:srgbClr val="FFFF00"/>
              </a:buClr>
              <a:buSzPct val="100000"/>
              <a:buFont typeface="Calibri"/>
              <a:buAutoNum type="alphaUcPeriod"/>
            </a:pPr>
            <a:r>
              <a:rPr lang="en-US" sz="3500" b="0" i="0" u="none" strike="noStrike" cap="none" baseline="0" dirty="0">
                <a:solidFill>
                  <a:srgbClr val="FFFF00"/>
                </a:solidFill>
                <a:latin typeface="Calibri"/>
                <a:ea typeface="Calibri"/>
                <a:cs typeface="Calibri"/>
                <a:sym typeface="Calibri"/>
              </a:rPr>
              <a:t>climate change</a:t>
            </a:r>
          </a:p>
          <a:p>
            <a:pPr marL="971550" marR="0" lvl="1" indent="-514350" algn="l" rtl="0">
              <a:spcBef>
                <a:spcPts val="700"/>
              </a:spcBef>
              <a:buClr>
                <a:srgbClr val="FFFF00"/>
              </a:buClr>
              <a:buSzPct val="100000"/>
              <a:buFont typeface="Calibri"/>
              <a:buAutoNum type="alphaUcPeriod"/>
            </a:pPr>
            <a:r>
              <a:rPr lang="en-US" sz="3500" b="0" i="0" u="none" strike="noStrike" cap="none" baseline="0" dirty="0">
                <a:solidFill>
                  <a:srgbClr val="FFFF00"/>
                </a:solidFill>
                <a:latin typeface="Calibri"/>
                <a:ea typeface="Calibri"/>
                <a:cs typeface="Calibri"/>
                <a:sym typeface="Calibri"/>
              </a:rPr>
              <a:t>greenhouse effect</a:t>
            </a:r>
          </a:p>
          <a:p>
            <a:pPr marL="342900" marR="0" lvl="0" indent="-139700" algn="l" rtl="0">
              <a:spcBef>
                <a:spcPts val="640"/>
              </a:spcBef>
              <a:buClr>
                <a:schemeClr val="lt1"/>
              </a:buClr>
              <a:buFont typeface="Calibri"/>
              <a:buNone/>
            </a:pPr>
            <a:endParaRPr sz="1800" b="0" i="0" u="none" strike="noStrike" cap="none" baseline="0" dirty="0">
              <a:solidFill>
                <a:srgbClr val="FFFF00"/>
              </a:solidFill>
              <a:latin typeface="Calibri"/>
              <a:ea typeface="Calibri"/>
              <a:cs typeface="Calibri"/>
              <a:sym typeface="Calibri"/>
            </a:endParaRPr>
          </a:p>
        </p:txBody>
      </p:sp>
      <p:sp>
        <p:nvSpPr>
          <p:cNvPr id="130" name="Shape 130"/>
          <p:cNvSpPr txBox="1"/>
          <p:nvPr/>
        </p:nvSpPr>
        <p:spPr>
          <a:xfrm>
            <a:off x="6324600" y="3429000"/>
            <a:ext cx="7620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4800" b="1" i="0" u="none" strike="noStrike" cap="none" baseline="0" dirty="0">
              <a:solidFill>
                <a:srgbClr val="00B0F0"/>
              </a:solidFill>
              <a:latin typeface="Calibri"/>
              <a:ea typeface="Calibri"/>
              <a:cs typeface="Calibri"/>
              <a:sym typeface="Calibri"/>
            </a:endParaRPr>
          </a:p>
        </p:txBody>
      </p:sp>
    </p:spTree>
    <p:extLst>
      <p:ext uri="{BB962C8B-B14F-4D97-AF65-F5344CB8AC3E}">
        <p14:creationId xmlns:p14="http://schemas.microsoft.com/office/powerpoint/2010/main" val="2501282162"/>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Shape 136"/>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4400" dirty="0" smtClean="0">
                <a:solidFill>
                  <a:srgbClr val="FFFF00"/>
                </a:solidFill>
                <a:latin typeface="Calibri"/>
                <a:ea typeface="Calibri"/>
                <a:cs typeface="Calibri"/>
                <a:sym typeface="Calibri"/>
              </a:rPr>
              <a:t>9. </a:t>
            </a:r>
            <a:r>
              <a:rPr lang="en-US" sz="4400" b="0" i="0" u="none" strike="noStrike" cap="none" baseline="0" dirty="0" smtClean="0">
                <a:solidFill>
                  <a:srgbClr val="FFFF00"/>
                </a:solidFill>
                <a:latin typeface="Calibri"/>
                <a:ea typeface="Calibri"/>
                <a:cs typeface="Calibri"/>
                <a:sym typeface="Calibri"/>
              </a:rPr>
              <a:t>Volcanic </a:t>
            </a:r>
            <a:r>
              <a:rPr lang="en-US" sz="4400" b="0" i="0" u="none" strike="noStrike" cap="none" baseline="0" dirty="0">
                <a:solidFill>
                  <a:srgbClr val="FFFF00"/>
                </a:solidFill>
                <a:latin typeface="Calibri"/>
                <a:ea typeface="Calibri"/>
                <a:cs typeface="Calibri"/>
                <a:sym typeface="Calibri"/>
              </a:rPr>
              <a:t>eruptions typically make the nearby climate have a ______________ temperature. </a:t>
            </a:r>
          </a:p>
          <a:p>
            <a:pPr marL="1200150" marR="0" lvl="1" indent="-742950" algn="l" rtl="0">
              <a:spcBef>
                <a:spcPts val="800"/>
              </a:spcBef>
              <a:buClr>
                <a:srgbClr val="FFFF00"/>
              </a:buClr>
              <a:buSzPct val="100000"/>
              <a:buFont typeface="Calibri"/>
              <a:buAutoNum type="alphaUcPeriod"/>
            </a:pPr>
            <a:r>
              <a:rPr lang="en-US" sz="4000" b="0" i="0" u="none" strike="noStrike" cap="none" baseline="0" dirty="0">
                <a:solidFill>
                  <a:srgbClr val="FFFF00"/>
                </a:solidFill>
                <a:latin typeface="Calibri"/>
                <a:ea typeface="Calibri"/>
                <a:cs typeface="Calibri"/>
                <a:sym typeface="Calibri"/>
              </a:rPr>
              <a:t>warmer</a:t>
            </a:r>
          </a:p>
          <a:p>
            <a:pPr marL="1200150" marR="0" lvl="1" indent="-742950" algn="l" rtl="0">
              <a:spcBef>
                <a:spcPts val="800"/>
              </a:spcBef>
              <a:buClr>
                <a:srgbClr val="FFFF00"/>
              </a:buClr>
              <a:buSzPct val="100000"/>
              <a:buFont typeface="Calibri"/>
              <a:buAutoNum type="alphaUcPeriod"/>
            </a:pPr>
            <a:r>
              <a:rPr lang="en-US" sz="4000" b="0" i="0" u="none" strike="noStrike" cap="none" baseline="0" dirty="0">
                <a:solidFill>
                  <a:srgbClr val="FFFF00"/>
                </a:solidFill>
                <a:latin typeface="Calibri"/>
                <a:ea typeface="Calibri"/>
                <a:cs typeface="Calibri"/>
                <a:sym typeface="Calibri"/>
              </a:rPr>
              <a:t>cooler</a:t>
            </a:r>
          </a:p>
          <a:p>
            <a:pPr marL="0" marR="0" lvl="0" indent="0" algn="l" rtl="0">
              <a:spcBef>
                <a:spcPts val="640"/>
              </a:spcBef>
              <a:buClr>
                <a:schemeClr val="lt1"/>
              </a:buClr>
              <a:buFont typeface="Calibri"/>
              <a:buNone/>
            </a:pPr>
            <a:endParaRPr sz="1800" b="0" i="0" u="none" strike="noStrike" cap="none" baseline="0"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2772897855"/>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Shape 144"/>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4000" dirty="0" smtClean="0">
                <a:solidFill>
                  <a:srgbClr val="FFFF00"/>
                </a:solidFill>
                <a:latin typeface="Calibri"/>
                <a:ea typeface="Calibri"/>
                <a:cs typeface="Calibri"/>
                <a:sym typeface="Calibri"/>
              </a:rPr>
              <a:t>10. </a:t>
            </a:r>
            <a:r>
              <a:rPr lang="en-US" sz="4000" b="0" i="0" u="none" strike="noStrike" cap="none" baseline="0" dirty="0" smtClean="0">
                <a:solidFill>
                  <a:srgbClr val="FFFF00"/>
                </a:solidFill>
                <a:latin typeface="Calibri"/>
                <a:ea typeface="Calibri"/>
                <a:cs typeface="Calibri"/>
                <a:sym typeface="Calibri"/>
              </a:rPr>
              <a:t>Solar </a:t>
            </a:r>
            <a:r>
              <a:rPr lang="en-US" sz="4000" b="0" i="0" u="none" strike="noStrike" cap="none" baseline="0" dirty="0">
                <a:solidFill>
                  <a:srgbClr val="FFFF00"/>
                </a:solidFill>
                <a:latin typeface="Calibri"/>
                <a:ea typeface="Calibri"/>
                <a:cs typeface="Calibri"/>
                <a:sym typeface="Calibri"/>
              </a:rPr>
              <a:t>activity typically ___________ temperature.</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increases </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decreases</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stabilizes </a:t>
            </a:r>
          </a:p>
          <a:p>
            <a:pPr marL="1200150" marR="0" lvl="1" indent="-742950" algn="l" rtl="0">
              <a:spcBef>
                <a:spcPts val="720"/>
              </a:spcBef>
              <a:buClr>
                <a:srgbClr val="FFFF00"/>
              </a:buClr>
              <a:buSzPct val="100000"/>
              <a:buFont typeface="Calibri"/>
              <a:buAutoNum type="alphaUcPeriod"/>
            </a:pPr>
            <a:r>
              <a:rPr lang="en-US" sz="3600" b="0" i="0" u="none" strike="noStrike" cap="none" baseline="0" dirty="0">
                <a:solidFill>
                  <a:srgbClr val="FFFF00"/>
                </a:solidFill>
                <a:latin typeface="Calibri"/>
                <a:ea typeface="Calibri"/>
                <a:cs typeface="Calibri"/>
                <a:sym typeface="Calibri"/>
              </a:rPr>
              <a:t>does nothing to </a:t>
            </a:r>
          </a:p>
        </p:txBody>
      </p:sp>
    </p:spTree>
    <p:extLst>
      <p:ext uri="{BB962C8B-B14F-4D97-AF65-F5344CB8AC3E}">
        <p14:creationId xmlns:p14="http://schemas.microsoft.com/office/powerpoint/2010/main" val="958597100"/>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2" name="Shape 152"/>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4000" dirty="0" smtClean="0">
                <a:solidFill>
                  <a:srgbClr val="FFFF00"/>
                </a:solidFill>
                <a:latin typeface="Calibri"/>
                <a:ea typeface="Calibri"/>
                <a:cs typeface="Calibri"/>
                <a:sym typeface="Calibri"/>
              </a:rPr>
              <a:t>11. </a:t>
            </a:r>
            <a:r>
              <a:rPr lang="en-US" sz="4000" b="0" i="0" u="none" strike="noStrike" cap="none" baseline="0" dirty="0" smtClean="0">
                <a:solidFill>
                  <a:srgbClr val="FFFF00"/>
                </a:solidFill>
                <a:latin typeface="Calibri"/>
                <a:ea typeface="Calibri"/>
                <a:cs typeface="Calibri"/>
                <a:sym typeface="Calibri"/>
              </a:rPr>
              <a:t>What </a:t>
            </a:r>
            <a:r>
              <a:rPr lang="en-US" sz="4000" b="0" i="0" u="none" strike="noStrike" cap="none" baseline="0" dirty="0">
                <a:solidFill>
                  <a:srgbClr val="FFFF00"/>
                </a:solidFill>
                <a:latin typeface="Calibri"/>
                <a:ea typeface="Calibri"/>
                <a:cs typeface="Calibri"/>
                <a:sym typeface="Calibri"/>
              </a:rPr>
              <a:t>do global winds (atmospheric circulation) do to change climate?</a:t>
            </a:r>
          </a:p>
          <a:p>
            <a:pPr marL="457200" marR="0" lvl="1" indent="0" algn="l" rtl="0">
              <a:spcBef>
                <a:spcPts val="720"/>
              </a:spcBef>
              <a:buClr>
                <a:srgbClr val="FFFF00"/>
              </a:buClr>
              <a:buSzPct val="25000"/>
              <a:buFont typeface="Calibri"/>
              <a:buNone/>
            </a:pPr>
            <a:r>
              <a:rPr lang="en-US" sz="3600" b="0" i="0" u="none" strike="noStrike" cap="none" baseline="0" dirty="0">
                <a:solidFill>
                  <a:srgbClr val="FFFF00"/>
                </a:solidFill>
                <a:latin typeface="Calibri"/>
                <a:ea typeface="Calibri"/>
                <a:cs typeface="Calibri"/>
                <a:sym typeface="Calibri"/>
              </a:rPr>
              <a:t>a. move moisture around the world</a:t>
            </a:r>
          </a:p>
          <a:p>
            <a:pPr marL="457200" marR="0" lvl="1" indent="0" algn="l" rtl="0">
              <a:spcBef>
                <a:spcPts val="720"/>
              </a:spcBef>
              <a:buClr>
                <a:srgbClr val="FFFF00"/>
              </a:buClr>
              <a:buSzPct val="25000"/>
              <a:buFont typeface="Calibri"/>
              <a:buNone/>
            </a:pPr>
            <a:r>
              <a:rPr lang="en-US" sz="3600" b="0" i="0" u="none" strike="noStrike" cap="none" baseline="0" dirty="0">
                <a:solidFill>
                  <a:srgbClr val="FFFF00"/>
                </a:solidFill>
                <a:latin typeface="Calibri"/>
                <a:ea typeface="Calibri"/>
                <a:cs typeface="Calibri"/>
                <a:sym typeface="Calibri"/>
              </a:rPr>
              <a:t>b. move heat around the world</a:t>
            </a:r>
          </a:p>
          <a:p>
            <a:pPr marL="457200" marR="0" lvl="1" indent="0" algn="l" rtl="0">
              <a:spcBef>
                <a:spcPts val="720"/>
              </a:spcBef>
              <a:buClr>
                <a:srgbClr val="FFFF00"/>
              </a:buClr>
              <a:buSzPct val="25000"/>
              <a:buFont typeface="Calibri"/>
              <a:buNone/>
            </a:pPr>
            <a:r>
              <a:rPr lang="en-US" sz="3600" b="0" i="0" u="none" strike="noStrike" cap="none" baseline="0" dirty="0">
                <a:solidFill>
                  <a:srgbClr val="FFFF00"/>
                </a:solidFill>
                <a:latin typeface="Calibri"/>
                <a:ea typeface="Calibri"/>
                <a:cs typeface="Calibri"/>
                <a:sym typeface="Calibri"/>
              </a:rPr>
              <a:t>c. they do nothing to change climate</a:t>
            </a:r>
          </a:p>
          <a:p>
            <a:pPr marL="457200" marR="0" lvl="1" indent="0" algn="l" rtl="0">
              <a:spcBef>
                <a:spcPts val="720"/>
              </a:spcBef>
              <a:buClr>
                <a:srgbClr val="FFFF00"/>
              </a:buClr>
              <a:buSzPct val="25000"/>
              <a:buFont typeface="Calibri"/>
              <a:buNone/>
            </a:pPr>
            <a:r>
              <a:rPr lang="en-US" sz="3600" b="0" i="0" u="none" strike="noStrike" cap="none" baseline="0" dirty="0">
                <a:solidFill>
                  <a:srgbClr val="FFFF00"/>
                </a:solidFill>
                <a:latin typeface="Calibri"/>
                <a:ea typeface="Calibri"/>
                <a:cs typeface="Calibri"/>
                <a:sym typeface="Calibri"/>
              </a:rPr>
              <a:t>d. both a and b</a:t>
            </a:r>
          </a:p>
          <a:p>
            <a:pPr marL="0" marR="0" lvl="0" indent="0" algn="l" rtl="0">
              <a:spcBef>
                <a:spcPts val="640"/>
              </a:spcBef>
              <a:buClr>
                <a:schemeClr val="lt1"/>
              </a:buClr>
              <a:buFont typeface="Calibri"/>
              <a:buNone/>
            </a:pPr>
            <a:endParaRPr sz="1800" b="0" i="0" u="none" strike="noStrike" cap="none" baseline="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95178008"/>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Shape 168"/>
          <p:cNvSpPr txBox="1">
            <a:spLocks noGrp="1"/>
          </p:cNvSpPr>
          <p:nvPr>
            <p:ph type="body" idx="1"/>
          </p:nvPr>
        </p:nvSpPr>
        <p:spPr>
          <a:xfrm>
            <a:off x="457200" y="11430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Calibri"/>
              <a:buNone/>
            </a:pPr>
            <a:r>
              <a:rPr lang="en-US" sz="4000" dirty="0" smtClean="0">
                <a:solidFill>
                  <a:srgbClr val="FFFF00"/>
                </a:solidFill>
                <a:latin typeface="Calibri"/>
                <a:ea typeface="Calibri"/>
                <a:cs typeface="Calibri"/>
                <a:sym typeface="Calibri"/>
              </a:rPr>
              <a:t>12</a:t>
            </a:r>
            <a:r>
              <a:rPr lang="en-US" sz="4000" b="0" i="0" u="none" strike="noStrike" cap="none" baseline="0" dirty="0" smtClean="0">
                <a:solidFill>
                  <a:srgbClr val="FFFF00"/>
                </a:solidFill>
                <a:latin typeface="Calibri"/>
                <a:ea typeface="Calibri"/>
                <a:cs typeface="Calibri"/>
                <a:sym typeface="Calibri"/>
              </a:rPr>
              <a:t>. </a:t>
            </a:r>
            <a:r>
              <a:rPr lang="en-US" sz="4000" b="1" i="0" u="none" strike="noStrike" cap="none" baseline="0" dirty="0">
                <a:solidFill>
                  <a:srgbClr val="FFFF00"/>
                </a:solidFill>
                <a:latin typeface="Calibri"/>
                <a:ea typeface="Calibri"/>
                <a:cs typeface="Calibri"/>
                <a:sym typeface="Calibri"/>
              </a:rPr>
              <a:t>Water temperature in the ocean is </a:t>
            </a:r>
            <a:r>
              <a:rPr lang="en-US" sz="4000" b="1" i="0" u="sng" strike="noStrike" cap="none" baseline="0" dirty="0">
                <a:solidFill>
                  <a:srgbClr val="FFFF00"/>
                </a:solidFill>
                <a:latin typeface="Calibri"/>
                <a:ea typeface="Calibri"/>
                <a:cs typeface="Calibri"/>
                <a:sym typeface="Calibri"/>
              </a:rPr>
              <a:t>COLDEST</a:t>
            </a:r>
            <a:r>
              <a:rPr lang="en-US" sz="4000" b="1" i="0" u="none" strike="noStrike" cap="none" baseline="0" dirty="0">
                <a:solidFill>
                  <a:srgbClr val="FFFF00"/>
                </a:solidFill>
                <a:latin typeface="Calibri"/>
                <a:ea typeface="Calibri"/>
                <a:cs typeface="Calibri"/>
                <a:sym typeface="Calibri"/>
              </a:rPr>
              <a:t> in which layer?</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A. Deep Water Layer	</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B. Thermocline		</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C. Mixed Layer		</a:t>
            </a:r>
          </a:p>
          <a:p>
            <a:pPr marL="0" marR="0" lvl="0" indent="0" algn="l" rtl="0">
              <a:spcBef>
                <a:spcPts val="800"/>
              </a:spcBef>
              <a:buClr>
                <a:srgbClr val="FFFF00"/>
              </a:buClr>
              <a:buSzPct val="25000"/>
              <a:buFont typeface="Calibri"/>
              <a:buNone/>
            </a:pPr>
            <a:r>
              <a:rPr lang="en-US" sz="4000" b="0" i="0" u="none" strike="noStrike" cap="none" baseline="0" dirty="0">
                <a:solidFill>
                  <a:srgbClr val="FFFF00"/>
                </a:solidFill>
                <a:latin typeface="Calibri"/>
                <a:ea typeface="Calibri"/>
                <a:cs typeface="Calibri"/>
                <a:sym typeface="Calibri"/>
              </a:rPr>
              <a:t>D. It’s all the same temperature</a:t>
            </a:r>
          </a:p>
          <a:p>
            <a:pPr marL="0" marR="0" lvl="0" indent="0" algn="l" rtl="0">
              <a:spcBef>
                <a:spcPts val="640"/>
              </a:spcBef>
              <a:buClr>
                <a:schemeClr val="lt1"/>
              </a:buClr>
              <a:buFont typeface="Calibri"/>
              <a:buNone/>
            </a:pPr>
            <a:endParaRPr sz="1800" b="0" i="0" u="none" strike="noStrike" cap="none" baseline="0"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3636705153"/>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919</Words>
  <Application>Microsoft Office PowerPoint</Application>
  <PresentationFormat>On-screen Show (4:3)</PresentationFormat>
  <Paragraphs>131</Paragraphs>
  <Slides>25</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Answer all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Weather Smart: Climate Video Quiz</vt:lpstr>
      <vt:lpstr>Draw This In Your Notebook</vt:lpstr>
      <vt:lpstr> What are ways climate change is affecting human lives?</vt:lpstr>
      <vt:lpstr>El Nino</vt:lpstr>
      <vt:lpstr>PowerPoint Presentation</vt:lpstr>
      <vt:lpstr>La Nina</vt:lpstr>
      <vt:lpstr>Make this chart- Write and draw how these impact weather/ climate</vt:lpstr>
      <vt:lpstr>Book Assignment</vt:lpstr>
      <vt:lpstr>Eruption of Mount Pinatubo</vt:lpstr>
      <vt:lpstr>Effect of El Niño</vt:lpstr>
      <vt:lpstr>Carbon Dioxide Concentrations  and Emissions</vt:lpstr>
      <vt:lpstr>Increases in Greenhouse Gases  and Changes in Temperature</vt:lpstr>
      <vt:lpstr>PowerPoint Presentation</vt:lpstr>
      <vt:lpstr>Exit Ticket</vt:lpstr>
      <vt:lpstr>Brochure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Shimko</dc:creator>
  <cp:lastModifiedBy>Carpano, Safeya</cp:lastModifiedBy>
  <cp:revision>50</cp:revision>
  <dcterms:created xsi:type="dcterms:W3CDTF">2012-11-26T04:03:37Z</dcterms:created>
  <dcterms:modified xsi:type="dcterms:W3CDTF">2017-05-04T12:25:02Z</dcterms:modified>
</cp:coreProperties>
</file>