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7"/>
  </p:notesMasterIdLst>
  <p:sldIdLst>
    <p:sldId id="276" r:id="rId2"/>
    <p:sldId id="259" r:id="rId3"/>
    <p:sldId id="260" r:id="rId4"/>
    <p:sldId id="275" r:id="rId5"/>
    <p:sldId id="268" r:id="rId6"/>
    <p:sldId id="271" r:id="rId7"/>
    <p:sldId id="267" r:id="rId8"/>
    <p:sldId id="269" r:id="rId9"/>
    <p:sldId id="261" r:id="rId10"/>
    <p:sldId id="264" r:id="rId11"/>
    <p:sldId id="270" r:id="rId12"/>
    <p:sldId id="273" r:id="rId13"/>
    <p:sldId id="274" r:id="rId14"/>
    <p:sldId id="262" r:id="rId15"/>
    <p:sldId id="26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A24415-4025-4D9E-9527-883B65C54C38}" type="datetimeFigureOut">
              <a:rPr lang="en-US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F47E02-93FE-4B56-8C61-E4147C35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6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http://media.web.britannica.com/eb-media/41/91641-004-842864B7.jpg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1AC22B-BAB7-41E7-B2F3-CC58A12AAC49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946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http://www.scientificamerican.com/media/inline/coal-poses-climate-catastrophe-after-peak-oil_1.jpg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DA8AFB-6CFD-40D1-AE11-1EDAFD92B735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64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http://www.blitzusa.com/products/fuel/Containment/images/50805%201%20plus%20Self-%20Venting%20Gas%20Can.jpg</a:t>
            </a:r>
          </a:p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A736B5-64A8-4CAC-A77C-B6A3AAA6C0E6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27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http://www.cerpa.appstate.edu/images/environment.jpg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2FBA8-B0C3-4CB6-BA5A-64086FE8E878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71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9E81D-137C-45B9-8376-832CDE8BC469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BB753-B73F-44E9-8101-51DFEA3DA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4199D2-C953-4857-8CF1-0E542E98F569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23D1-5334-4CBB-96A9-5354AFEDAB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EBA7C-867A-4716-8D3F-3F322540ACB0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12B85-0F30-4E7A-88DF-6B53538765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6CD0BF-E002-43D3-92F7-2976C0B36F9F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51003-F36E-404C-970C-4AB38D72B5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93E33-EEA6-4F9F-9920-F423D31CBE02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445D5-D24A-4AF7-9265-758813C257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040177-B402-49AA-A197-0B18A829C29A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51668-4665-4C40-869A-7B2E21966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E8DB5-97C0-4D64-8D5C-774F047D9706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B33E9-01CE-43ED-B63A-DA71AF970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D6240-D47A-4E38-A19D-1A46498DC49C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C48F6-06D4-46E3-BEC3-723387819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01675-B3DC-41E4-96B9-403037BBDF2C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C5BE9-1A36-4BFB-AAB5-C124ACAC9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50F5D-2A87-4FBB-8D63-A51753C8A2C2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D3955-542C-4641-A1A3-4313C4280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F7AD8-6BAE-422E-9038-BBB27A30A412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D745-75FF-4445-8A98-28C202F18B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EA5C62-7841-43B2-AAE2-A1E6B9A57567}" type="datetimeFigureOut">
              <a:rPr lang="en-US" smtClean="0"/>
              <a:pPr>
                <a:defRPr/>
              </a:pPr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3F9A3-9095-4AED-B369-EC9776359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8VqWKZIPrM&amp;feature=youtube_gdata_playe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i2niW2BRA" TargetMode="External"/><Relationship Id="rId2" Type="http://schemas.openxmlformats.org/officeDocument/2006/relationships/hyperlink" Target="https://www.youtube.com/watch?v=timfvNgr_Q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ition.cnn.com/2015/02/02/asia/india-coal-mine-energy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How fossil fuels are created!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Drilling for Oil</a:t>
            </a:r>
            <a:endParaRPr lang="en-US" dirty="0"/>
          </a:p>
        </p:txBody>
      </p:sp>
      <p:pic>
        <p:nvPicPr>
          <p:cNvPr id="11267" name="Content Placeholder 3" descr="oilwell[1]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24100" y="1526058"/>
            <a:ext cx="4495800" cy="51033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hydrocarbons created with petroleum </a:t>
            </a:r>
          </a:p>
          <a:p>
            <a:r>
              <a:rPr lang="en-US" dirty="0" smtClean="0"/>
              <a:t>Can be used as an energy source</a:t>
            </a:r>
            <a:endParaRPr lang="en-US" dirty="0"/>
          </a:p>
        </p:txBody>
      </p:sp>
      <p:pic>
        <p:nvPicPr>
          <p:cNvPr id="6146" name="Picture 2" descr="http://i.huffpost.com/gen/1417308/thumbs/o-NATURAL-GAS-facebook.jpg"/>
          <p:cNvPicPr>
            <a:picLocks noChangeAspect="1" noChangeArrowheads="1"/>
          </p:cNvPicPr>
          <p:nvPr/>
        </p:nvPicPr>
        <p:blipFill>
          <a:blip r:embed="rId2" cstate="print"/>
          <a:srcRect t="29082"/>
          <a:stretch>
            <a:fillRect/>
          </a:stretch>
        </p:blipFill>
        <p:spPr bwMode="auto">
          <a:xfrm>
            <a:off x="609600" y="3733800"/>
            <a:ext cx="7924800" cy="2810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Natural Gas Extraction</a:t>
            </a:r>
            <a:br>
              <a:rPr lang="en-US" dirty="0" smtClean="0">
                <a:ea typeface="ＭＳ Ｐゴシック" charset="-128"/>
              </a:rPr>
            </a:br>
            <a:r>
              <a:rPr lang="en-US" sz="3100" dirty="0" smtClean="0">
                <a:ea typeface="ＭＳ Ｐゴシック" charset="-128"/>
              </a:rPr>
              <a:t>(Hydraulic Fracturing AKA “Fracking”)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Technique for extracting natural gas from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tight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dirty="0" smtClean="0">
                <a:ea typeface="ＭＳ Ｐゴシック" charset="-128"/>
              </a:rPr>
              <a:t> rock(shale) structures </a:t>
            </a:r>
            <a:r>
              <a:rPr lang="en-US" altLang="ja-JP" b="1" dirty="0" smtClean="0">
                <a:ea typeface="ＭＳ Ｐゴシック" charset="-128"/>
              </a:rPr>
              <a:t>deep below surface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Has been used since 1950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dirty="0" smtClean="0">
                <a:ea typeface="ＭＳ Ｐゴシック" charset="-128"/>
              </a:rPr>
              <a:t>s</a:t>
            </a:r>
          </a:p>
          <a:p>
            <a:pPr eaLnBrk="1" hangingPunct="1"/>
            <a:r>
              <a:rPr lang="en-US" dirty="0" smtClean="0">
                <a:ea typeface="ＭＳ Ｐゴシック" charset="-128"/>
              </a:rPr>
              <a:t>Hydraulic Fracturing involves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Drilling a well deep down below earth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Turning drill to horizontal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Set off small charges to create cracks in the shale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Inject 500,000 gallons of fluid to fracture shale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Fluid is 99% water plus sand and chemicals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Extracting natural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>The Fracking Song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Opportunity or Danger?!?</a:t>
            </a:r>
            <a:endParaRPr lang="en-US" sz="2400" dirty="0" smtClean="0"/>
          </a:p>
        </p:txBody>
      </p:sp>
      <p:pic>
        <p:nvPicPr>
          <p:cNvPr id="33794" name="Picture 2" descr="http://ehsjournal.org/wp-content/uploads/2011/10/EHS-Journal-Hydraulic-Fracturing-by-USEP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"/>
            <a:ext cx="708977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Fossil fuels are also the major source of air pollution and therefore, the major contributor to global warming!</a:t>
            </a:r>
          </a:p>
        </p:txBody>
      </p:sp>
      <p:pic>
        <p:nvPicPr>
          <p:cNvPr id="12292" name="Picture 7" descr="http://www.cerpa.appstate.edu/images/environ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76600"/>
            <a:ext cx="40433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Renewable resources can be replaced at a rate close to its rate of use or in an unlimited supply.</a:t>
            </a:r>
          </a:p>
          <a:p>
            <a:pPr lvl="1"/>
            <a:r>
              <a:rPr lang="en-US" dirty="0" smtClean="0"/>
              <a:t>True</a:t>
            </a:r>
          </a:p>
          <a:p>
            <a:r>
              <a:rPr lang="en-US" dirty="0" smtClean="0"/>
              <a:t>Fossil fuels are energy sources that are formed from the remains of plants and animals. </a:t>
            </a:r>
          </a:p>
          <a:p>
            <a:pPr lvl="1"/>
            <a:r>
              <a:rPr lang="en-US" dirty="0" smtClean="0"/>
              <a:t>True</a:t>
            </a:r>
          </a:p>
          <a:p>
            <a:r>
              <a:rPr lang="en-US" dirty="0" smtClean="0"/>
              <a:t>The three main types of fossil fuels are coal and oxygen and natural gas.</a:t>
            </a:r>
          </a:p>
          <a:p>
            <a:pPr lvl="1"/>
            <a:r>
              <a:rPr lang="en-US" smtClean="0"/>
              <a:t>False: </a:t>
            </a:r>
            <a:r>
              <a:rPr lang="en-US" dirty="0" smtClean="0"/>
              <a:t>Coal</a:t>
            </a:r>
            <a:r>
              <a:rPr lang="en-US" smtClean="0"/>
              <a:t>, Petroleum </a:t>
            </a:r>
            <a:r>
              <a:rPr lang="en-US" dirty="0" smtClean="0"/>
              <a:t>and Natural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83563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Fossil Fuels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83563" cy="4187825"/>
          </a:xfrm>
        </p:spPr>
        <p:txBody>
          <a:bodyPr/>
          <a:lstStyle/>
          <a:p>
            <a:pPr eaLnBrk="1" hangingPunct="1"/>
            <a:r>
              <a:rPr lang="en-US" dirty="0" smtClean="0"/>
              <a:t>Main energy sources that are formed from the remains of ancient plants and animals. </a:t>
            </a:r>
          </a:p>
          <a:p>
            <a:pPr eaLnBrk="1" hangingPunct="1"/>
            <a:r>
              <a:rPr lang="en-US" dirty="0" smtClean="0"/>
              <a:t>Energy is released when fossil fuels are burned</a:t>
            </a:r>
          </a:p>
          <a:p>
            <a:pPr lvl="1"/>
            <a:r>
              <a:rPr lang="en-US" dirty="0" smtClean="0"/>
              <a:t>Runs cars, machinery, and generators.</a:t>
            </a:r>
          </a:p>
          <a:p>
            <a:r>
              <a:rPr lang="en-US" dirty="0" smtClean="0"/>
              <a:t>Three main types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172" name="Picture 5" descr="http://media.web.britannica.com/eb-media/41/91641-004-842864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4267200" cy="2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Coal – organic sedimentary rock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Varies in the amount of carbon</a:t>
            </a:r>
          </a:p>
          <a:p>
            <a:pPr lvl="1"/>
            <a:r>
              <a:rPr lang="en-US" dirty="0" smtClean="0"/>
              <a:t>more carbon = more energy</a:t>
            </a:r>
          </a:p>
          <a:p>
            <a:r>
              <a:rPr lang="en-US" dirty="0" smtClean="0"/>
              <a:t>Used to run power plants and to make steel</a:t>
            </a:r>
          </a:p>
          <a:p>
            <a:r>
              <a:rPr lang="en-US" dirty="0" smtClean="0"/>
              <a:t>At the present rate of use it could last hundreds of years…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Content Placeholder 5" descr="http://www.scientificamerican.com/media/inline/coal-poses-climate-catastrophe-after-peak-oil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1843882"/>
            <a:ext cx="4099718" cy="409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umwa.org/images/who/underground/ugm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44958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India: Digging Deep for Coal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Peat is a soft organic material consisting of partly decayed plant matter together with deposited minerals.</a:t>
            </a:r>
          </a:p>
          <a:p>
            <a:endParaRPr lang="en-US" dirty="0" smtClean="0"/>
          </a:p>
        </p:txBody>
      </p:sp>
      <p:pic>
        <p:nvPicPr>
          <p:cNvPr id="6" name="Picture 2" descr="http://www.motherearthnews.com/~/media/Images/MEN/Editorial/Articles/Magazine%20Articles/1981/01-01/Solar%20Powered%20Boat%20Hydrogen%20Home%20Peat%20Power%20Plant%20and%20other%20Energy%20Flashes/067%20peat%20power%20plant%20-%20Fotolia%20-%20umabata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3556" y="2362200"/>
            <a:ext cx="4345644" cy="288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How we harvest/mine peat?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Following technologies are presently used for peat extraction:</a:t>
            </a:r>
          </a:p>
          <a:p>
            <a:pPr lvl="1"/>
            <a:r>
              <a:rPr lang="en-US" sz="2000" b="1" dirty="0" smtClean="0"/>
              <a:t>Milling method</a:t>
            </a:r>
          </a:p>
          <a:p>
            <a:pPr lvl="1"/>
            <a:r>
              <a:rPr lang="en-US" sz="2000" b="1" dirty="0" smtClean="0"/>
              <a:t>Sod peat extraction</a:t>
            </a:r>
            <a:endParaRPr lang="en-US" sz="2000" b="1" dirty="0"/>
          </a:p>
        </p:txBody>
      </p:sp>
      <p:sp>
        <p:nvSpPr>
          <p:cNvPr id="1026" name="AutoShape 2" descr="data:image/jpeg;base64,/9j/4AAQSkZJRgABAQAAAQABAAD/2wCEAAkGBxQTEhQUEhQUFBUXGBgVGBgYGBgeFxQXFhgYGBUXFRcYHCggGBwlHBwWITEhJykrLi4uGB8zODMsNygtLisBCgoKDg0OGhAQGiwkICQsLDQsLCwsLCwsLCwsLCwsLCwsLCw0LCwsLCwsLCwsLCwsLCwsLCwsLCwsLCwsLCwsLP/AABEIAKgBKwMBIgACEQEDEQH/xAAcAAABBQEBAQAAAAAAAAAAAAACAAEDBAUGBwj/xAA/EAACAQIEBAMECAQGAgMBAAABAhEAAwQSITEFQVFhEyJxBjKBkQdSYqGxwdHwFEKC4SMzcpKi8RVTJLLiQ//EABoBAAMBAQEBAAAAAAAAAAAAAAABAgMEBQb/xAA0EQACAgEDAwEGBAQHAAAAAAAAAQIRAxIhMQQTQVEiUmGBkaEUMrHRBXHw8SMzQkNTYsH/2gAMAwEAAhEDEQA/AOnz0s9RTSmt6MLJw1OKiU0YpiJBRCgFEKYDxRRTok1MLNIZCBR54pylHaXnE9up5Ad6QEfj0YvVm8eveAJuMqEicu8dieZ9KqYXjNl1B8QTsfgd9aWw9ze8YUjiRVHBr4xi0wPU8lHWqGKvNauZWMqDGsa9xRsG5tnEio2xFZ9m+G90/MireFwV59FvWwsTNu1DRJEFnuN05RUuaQ1FsmtsWmBMGDHI9D3owrdDR8L4Q9lAlvEXFUEmPDw+7Esxk2idSSfjUuMVmXIuOMtpouHzdwMqA0a36BpKF7HopysYOx7esbVesuCJBBHWuT4hwe6h8t5G/wBVoz81uD8KgwXEL2GLZ7aXFIHuOQwjojiP+VGoNJ2oFMwqhguKpcth/MgMiHEMCNxvB9QSKuBhlzFlA7sB+NVqFQVNVexj7dyQjqxGkA6/KrCvFOwoltWutSXnA0qv49RPcpDLAapFuCs83qH+IooLL9zEmq7XetVXxFRm/RQWWHaaZKr+KafOaYrLTXKgd5qMsae2hJoodhi2TUgw3WrFlSNaa41Kx0RbUpoLrVHmoAprRgVGBRimZhgUYoVohTAIUa0CiiKmgCdXFSLcqlBogDSodl1SKLEMLKG8zZSB5FMFR9pgfyg0eCsBV8W77o90dTWHiLv8Xczv/lKfKvJyOZ+yPvNRJ+C4+pQwvDjxBvHxIZbUkW0mCxBguT9Xp19NyxHsJhuT3k7hl/NDWwlq2NraD0UD8BVjC4VXYAADmT0ApafUbkvBU4bghgcMxW42snz5TI6sQAZiBofhXJ8G4omLxJzLDfyzrlTSe0kkyewrofau419xYtkAAEmZywNgQOUx864z2f4HiLeJtXiJQO4bKdACWQmCZgb7cql3ew01W51ftbwxbIzi4yJIJygTrylp6isvB+1NqyipaztAiSdTqTqdBvJ+NdX7ZYM3sE0blDHqNR98V4nw3GkXQHVADAGa40A/agCQaU9nY4U1ud83tgWGimSCJO5PrXTeyKpiLbB1gnQA6MpHMdOs96w+Bt4bZlXBIx3bmfjmmuiu4p/ES6zWTsjeGxJOvlJB6bf1DpRGT8hKPoBxdH8MpJzAqpI97LmAZh3yzr1rlMZgSGcoiEaALzgL7xnXMWPOdADPKu/49ZLWxdQSY1ExJ9eVcTxbEGP8Sw3rCOPuM/dVvYzUb3LCYzKtgjowPY5hpPxrrLdosouAwQmQgk5TmIMgTAOkTFeYYHGB713WLaNOugXyqDMxG1egcE4/hntG2uIstcMQouKWMDkJ1+FQ9y+DFuKTirWYLo0g6/VbtXRkVhETirfq3/1NboWtY8ESHW3R+AKjNw0LXTTESNhR1qBsN3p/HJpZzRuGwP8AC96Y4cUjeoTcp7hsM9sVMlnrUamiZqVjJ8i9KnVQBVEXopmxNIZbxF7TSqb3qguYioGu00hNk5u0OeoM9Pnp0KyQCiAqIPRh6BEwWjioQ9FnoAnQ0ZuVU8Wl4lFDssk1dwGEB876Iv39qh4bgzcMnRRuazvaXjksuGw+rHQAfygbu3QVLdAlZJxDGnE3TbEi0u8c/sA/ianVAIAEAaDtFR4LDhEC9PvPM1OKUV5Y2/QjvuFVmIJgEwNzHIdztU+DDWMKDcM3GEse51Mdp0HajwtnxGA5bn4a1T45dN18iZYQFjmJChV+sQCQD6c6cgXoZuC4O95nc3rlvYHJAkkZ9Z+yU+ZrjvaPDYnCXks2cZfcGWIJAgSSRpvuJ/1V6Bw9sYLeYrhRmm4c1y4CM5LQfJyBA+FcXbweMxOJu3AMPIIt6u+UEwxg5NoKj+mskjZyfG1L+R6Ng38XC/AN8xXi3F/YwWrhLAhHLMhAEQSfKNNxtFev+x6uLZtXQocAghSSu5iCQDtFVOKWbjWrqZLDW0DMfEdlcQC0rlQ/CqklRnBu6Rwvsb7NYO8WW9I1hGhNQNDm8u+adewrsR9HuEW9aVM4PmckZJAWAIOXQ5mHyNc1c9n8ZhQoKWWBHvC42p3MgJoZrb9mOMYw3XDLhzly2gXuXIWBm0hNRLwT9ntWfbjzR0rqMitav0Ot4QD/AImHu6kaA9R/Kw9RBqjhPZazcL53vBgxlQ/l12Kggx/an4i+Jt3Ld6+LAB8n+E1wk7kFsygQNdftVp8QuMsX7OWSMpzTk1+tl1jnpWlKSpmEZzxu4ujEw/sLhXe7IcqGVdSvmbKGYny6+8B8DVD2s9ksLh8PmQNJdUAOWNTLbL9UNXS8JXHeErZcJ55uHMbwP+IS0ERpEgR2rlfpDx+IU2bd5bJPmuKtpnkmMvmNwAbZ49KylGGng6sebK505bL/AMRxHDuKX7HhuT4yohuQxhoDRlVgOh5iu84J7S2sS7WwHt3VEsjgTAiSrAkMNV+Yrz63xC0yAMShNsCHESC3I7H51fwZuJi7TWQC1x2tdoYISfgFn4UQyNOmVm6eNNx+P2Z6aqTTPAIB3JAAnqQuvQSRWNxzF27N5EDhHyktnaCflznl2q7hsQLahr1u2FYeV8oHPYnrvvW7b8HAkjXTDHWDa00MOunrWSnFVa54YUkGQGBEaflR3OOYRVKgWtdSfLvWP4NrEswspaYqJMBZ03jSluPY3nUHYVXa3VD2OZg7ISymepMAchm5b7U924f4qOUMSAdCdIJFNS3oVFspTFD1qQmhzVZJA9s0PgmrBahNyiworHDml/D96mL0OU0WFEBs96Hw6sZKDLRYUQTSzUgKcUyRw5owTTA0YNABoKlW2WIVB5mMDprzqENUuCY+PagnQnmRy7VLdDQ/tlxM4O2mHsh2uNCgTJuO3Q8o/fWs7gnDTZBZznvPrcb8FX7I+/em4kS3EZYk5UciSTBJRZ17EirOExq3VzW2DLJEjqN6UV5Kk/Bb8Q0Pi0OamZ9D6VZBqWbJt4Z77T59BDGVXmY2nTbWsTAcRs+C3iXree/cCMJHltAmQekqH/3qKn4m7jAL5jzPvNXi2IwKHXKNTr3n+9c8mzpxpXue6cd9qcOtlov25Pl97rv901jewPF8OFDPftBvNcaXXR7hJI35SR8K8ax2Gtos5QNY2ouE3rQdDdIADKWBVspA+tlUn1Ea0tTDTHwe94fiiXMdFl1dWCyUYGW/m9BBXXrNHjm8LENbuNlR2XViMoVWzwWJ0kAr/VXLeyw4YL6twx3Nz+efG0SdP85QN421pvpKfPcK32OQkRqPeE5dY0GlO3QvZUj0K9xLCspDXrBB+2n61w2HezZRWN+1Dk3PfWVLktlbXQiY+FedthLMssHSR0PxFV73D1BObMYAyqf5vIJIA/lBJ5akQOcKM2OShW1nrnCfanD3LxtXr1o2haZAS6xN0wwBnkEHpmra9mboupew7P4hSVVkIgge6+YaSRBidJr5/wAGuXxNNcqkafayn/7V6d9EzugbKW1JPL6o+trVWS0qPQeBcVRLXh37io9slPOygso2I1100+Fec+22PW/jyUYMioVUg75Ukn/dcNZftxYa5elyZBbmBuQf5a5dOHjMNWBAuEkMZ0AI/EVE3bo2wJR3XNM2XwvkiNPDtr/y1qfg6LYxeHuRlH8VBAkLDgWx5dt2rAt376ARczeW2SGEyWO0jYA1Nd4q5Krct6i5ModyrqTvtWatHZJwk3e3Jpe1+IW/euMmJbxCcvhraeQQcqqH0GtdtgScVwmLitntqMykQ+a3o3lnclZ351i4rhV6+b2IXDtq7t76aKhyARPILXSewfE2vIEuoVcoZJKnxMxLBtDM66z/ANdKR5TOb4PZwxUXBhr5JG5tFkI9PGifhWzgMQLVxbiWygHvRYZAVP1jJGm/zqO7jsTgQ6LZuPZYlEM28pzHKAJcEETG3LpXYJx9rqALhL/mZVjNhtplhHjajKGopIN2YvFLNy1iEvWGtLbuAkl0ZoMaDyMPSsvhuOnEM2JQW1VTLFytppIghysgb6ECOtdZgVZc1soyG2fFtK+WSk7SjMORG86Vk/SFxucKFNq6iOw8zZMrAaQAjs25B1HI0BbG4mpBV7Zt5N9LpIb0bLERUXCrhvM6lQpUE+9Mxr0Ecq4D2buLbvzbfTLmhcxUsrKPMqq3InXT15V6Et5U/wDk2bcq6lHQHKbbkRABHPppSutrK0t06IrF/Nm0gqY/PSpCwqHgePtqrm9ksl3JUX7bhicq6A51G/LWgxWIZX0CupaTAYQCQNDJgDSqUrFKDXJMbtLPUTXou3EjRYjrrP6URu1S3J4CzHpTa1H4lNmooVlL+MSQMwk7Cdde3wNTLcB2M+leO2r5mQSD98etW8PjLirkV2CkzAOkiDPYzFZ934C0nrIflOtEr968ls8QuK2YO+bQZpMmNh3qT/yd1WNxXcNuSOfPWjvfANJ6hiuIW7ZUOwUsYE+hPwGm9aPCXBvpBBiZjltXjF7FMx8xJPc67knX5n51q8Jt+JnJYgyNRG5G+v72qJ56XBtgxRlNKTr4nX8SxDfxuKZBmZLTQOrHIQPn+NTeyOHe1hbYuqUcySp3EmAD3gCvPsY1y3cPmDaRmygT66Ud7ijeHbPjO7qT4gZRAAPkyn5GlDK+aNMuOF6VL7Hq5uRvFRYvGKiyzBQdBJ3PQDnXl2N4zcuZSWJKwNdZj12ntTHiVy6VR2JIgKDsvIRHLbWreb4GKxxfn7HrfHzHDx/pY/dXjl26+U/5e31TyrfuOyIvjXnFoqRqGMNGmiiYJ7VgfxfLw9101BhhvOmo207GsdepcHZ2443Sn9iHHOckkWzEHY77VnriWbQIn3itDEYwG1/lDkNScuh12IP31Swl9S4GS2J3MvpOk+/VJ7cGU47/AJl9/wBjt/oku5sUwyqMqrqNzJO/yrT+ly+VaRPvgaRtDda5rgTGzfuDCXbYUZf8RWbzE5oXV43nnzpvaXH3if8A5UtDanMCDMiQVnvoaXc3qi1060a9a+/7GA2KcvIhm1OoAn1K1ocRzG8SANDzn+WNN9tqo/xaDUJJHRv7a10VvCq9y80BSGcSzgByhgxOxP5VW74RlSX+pff9gsPgw9h3BHibkgfySDET1rsvowUgsCQdyCOkCvOk4uLYORCM3l15q3vacufyra9n+P3lZjZYW+ZzBNTt/wCs9qlz07s2jheT2VJf18jc9qbTte8gB6z32rHx2De2haFnXrEMg26GUNHi+N/4pN26eXuouu/RarY/jIYEF2YEDTKJhc4J020YVLkpblRhLG3FtfKv7lFr5EhrZ/8A4+6wPPy7xQti0Uq0ElWdwpBGYq4aJiNxB9anOKtSZJBlN1YbajWIqtxF0NslHRj5huCRmaSYBnlSXodEvMrW1/odT7O/SKy2TaGEZ2ZQoZbgkzC6ArqczTvWpgsbiLeKQtg7mGts+7ssKvTQREwPiK8ktYgoJBcRrKuVgjmI56b1uezHHbt3FYdHvX7gLwQ913GxOoYnoPlXTZ5VHq/tV7VWsNd8FrRxKM/ieRlhQFzBDPORIPY1zGJ9v0t3bTW7F9VUlwpZMwJVlEGdoJ3ql9IFwjFCAIFtiZga5SBMjXUxXNW1ZgJALA7zqZB3012iaWpodJnpjfSVbxF3DFbV204JUlskHMVkaNoNJnrVb6TeIKj2rZbNblnTL5sucIcpjbUSPU1xGEkXbYifMsn1ZOXwPzrofbtAWQZdcqn4KV/WhNhSJPo8xdtcaptPbzNbuJ5iYE5W1jXda7lcHibX/wAm69q4jqua3btsrhT5s5Yuc7KNZgaDsBXiN/EwS9rxLb7AiAdfe1B5gAVqcN4njyFy4nEjZQM7QIHlyztoeVDlQ4xs7H6ScVcY2Q5S9bOZkCIVIU5fMzFiHJjYBYg1c9keAYgWsNfsi2AVAALmWEEFXXJGwPM1zuJvu3CbMuM1u6yhmA2zARryqT2b9sLOGFq1i8PnALM1xFBkHNAAmT7w+VQvzs6J74F8HR19zhDs927bK5CubKxh0KT4iHTUqfxrKwOMF1A6gwZ3GoIJB+8VPb9q8DeueDZN22t9ihU23UIYhLobYbEETrI71h4LG28MjWbt1S9t3VupgkjbfSK3jI45I3M9CXqoOI2zl/xE822o1pf+Qtf+xP8AcP1q9iTx8HWY+/8AtU6X+QH3/wD5rU8Beg+Qp7OEBkhAYBLEL7o6mBoO9cKbfCOp4kuWjMN/tr6/2ow8zBAPxP6dK0Alrnk+X96ju4dApIC7HkZqXKuUNYb4aK9sgxr6mt32etwrnaTzEjbr8apWsKsbIK1OHZVEDTMTqoPTmZqJTvYqOBxdmbxU+fl8D+4rJcS8HZtO2m33T8q3cRYVmaSDt7wP5VSxVi3qA1vOBmAk7g/LtQppbFdl6rZUsoMsEyQSD1+H751a4dZU3EJj3pE8oqreYAwgWGCmQSSCdefaPlUmABF+3rzg+kHt+Va1cbMe24yOh4+oNk9hOm2mvPauXuXEIBzHQg+63x+6a6fizTaYkGIO4I/Gfyrhr99g2VCw9Z++fzqca2NpOtqLuKZMrrm6MujayZ6ac9+tZq4cb9K0MLeJHnBEDKfK3TWYGn8tWrOSATHu+7DETA125x99axMc2ztGv7EYeLdxurBek5R29ehqr7cvCovMsW+AEfnWj7HtFnKYDF202JmIgnf0rM9tXHiW9P5WHpqKzS9ouX5bOdskxop1gTrE6V3eJsm7aAtozP4l1vKpOgu6kx0mPjWaOI4JsOFGFdbo911KgZhEM4DjNqOYOhNa/sT7S2sG19rlu+zXG0y+GQq5ncjzXRBJbWOgrqx5FG16qjlyQ1OL9HZDf4EgtB7y3FOR5kOIZczCZEAZA3z7VnnDKjL4ciUBYHUh5ZbgkjYMpHwNdt7S/SBhr+EvWgl9XdGClkSM0HQlXMAiQT0JrlONcVTEYq5dtT4baqrQCkiX+bl2/qrllFreztU1KKWkzcKjszBVL7SBv2IgaGpruEZfeBCkESwiDmXfoYmtH2d47ZwzObxKuxUrlVm92dZA01P3VP7Ze0iYlkW0WyDOxJVhqwEgqyiYIG4q0vZM00p8GZ4czBBlgd/q7VU4tZyWgwJBJOxgxJJ+ZYfKnOEU65V1ObYchWXxQhStkKBPnLf6tIiOQE/Gs4/mR3Zv8qTa9P0RXN27GUFj/Ufzq3wnGMpTZmLg5sxkAKfLp1+elSYArqpEknNmkDlGWDynn2orGDuSgAzEFmMa9em3vV0O62PKXNM6DCKLt+4t1yCEJXUT76CJYEmAxPwFQ4fCXLlzw7YzuCRqVEgBhObKdJg7fKsfiQdbrC4CA6wJkBvMDIMa7D512nsx9IFvC2Ldr+FzlQfOG1bMxY/yabx8KlKT3sp6UzmMbh8Vh7iC7AJ2PlPSQCBodByq3jeI3bt1f5sqkSzFpBy6H98qk9s/a3+MdSlk2yupBMmNJ3AjrUeC4wEs4i1ctS93wzbueTyZDLQTrqNNKaclJIbUNNopujlWaE8pnmCd9hOtSDiGI8AuB5UKjNIEBYMZdzB5zWdirjoUPmgEOCZIzE6idj7q6d+9afEvpFxly26FkKsMpiwATO/mBp5K2rkeFyV3uvkMOL3HQ2v5C2bJIiYmdvjNV8Q9tSSxIjQj6pCxppUPCGvWzNuBcysBMTDo1sgAn3spNW+C8UtYW6z4ix/EaqVOdlCNuZHMnaD0NYwabdHTnU4wSkmt/SiTheMtrdRmcEB0eVgjKZ0JHOSPQiDRcYXxb910IysxIPI7dKDj3FUx90tYw/h5VAMOCPemWO06MAO/aohNuFdSsKsRrOgzGdtwfSryatPBzQUXKmyE4Jxrofj+tRnCN9U/Kroxyjr8v70f/kE7/L+9YapGzww9SMixnXPd/h7W7M1t2Yr9lVJlp05LrvpWzZ+kJrINrh2Ht2rTaF7oLXrxgDNcYeVTv5YIFeaXL0sWPmaZJPXt0p0v5due+pn8a6rOdqzRvtqQnkaSfLpG+i9vShwl92zF2LchoOQqfg/FLcC3etq6MTmcgG7bkb2mOo1Cn4HqZjwtp2hIGuhM/MxUTexpjTvY0MPbzHcgDc/kO9bNnBuQCpAgAjfQETvH7ms42SoCgNA6g6nmT3pW7rjYkVwSmm9+D6fpuinihcWtT52v5F/GqLnleBcHfRuh159udc6dLgn3hI30jsKvuxJk7/pU122t1QSQHUa9HAGpMRr++tOGRJ0Z9X0EpR1Lnyc+LxByqCxzSI5j9JrquFYB2lvLngAqNAgIYx9pjlMsewrLwOBVDnIGflqSF7iTvHymr9vEMuqsR6E/vrVZcyb0rgnof4dNR7svzeE+P5s37eCe2rC4qm3GsQSNYkadeVcXx7gzWmLJJQ6gjYTtA5j8Na2rvErjAgsSD3PWaVrFK48O6JXcdVPL1G+lRHIoy9ng6s/RyzY33K1eKOdPiCcyr5pECYkAx++1dHwviOcrb/xQAqhmkgLlWGI10LGPQbDWqOK4M5YZHBQmVMmB9YNG0CeXarq5UUInujXaMx5kj8q3nmjFbeTyOk6DLlyaZNpLkuvduT5BcAG3vHprrvuPmKWOw4xKZLim3dE5GiAx7Tz20qXB8bKADKDAA26BR16KKq8Q4g10gtAyzEd479q5nJL2k9z21glP/DljSj62creR7ErcVNOZUNuxGvMbd96jGL8oyLZY9wAf+UEmuqv2hfRkcgOQAHIHLZW/Wuct+z7lwtwqoTRomfhKxNdOPNFq2eJ1XQZYZFCMbT4D4RYe6Ye2EQe85BG/1RzJ+X57ptqMoUABdtvmetHYVVyqqhUGgA5fqe9blvj6ACV1AEmd4y9vs1hLJ3Hu6R6uHo/wsFphrk+eNjJxeATEIICpdGojQEjcacj929Ywt3M5QqPNOWZ0YAgA67ho11n0NdBxPi3i5IXJlLHfrl7DpQYaLj5tPFHuzs3oOTST86rHl0yq7Rl1n8P72PuKOmXoc9xLiJV/I+VWRGClQSA6gkSe8/dTsyXLAutGdHyeKIkyrEIyAwRoNd/Wud4srLeuK06EqJ5KNFHoBGlDh8S0ZZhd45HlPrXbS5R848k94yf9I2sLh2e6EUMub7R23O3YV2fD8EqKUWSTzJ1J7knbtXBYN5cOS4EN5i2UsQNcpEEDlWsLglQLlzzCZ8Vu2muv/VV3VDaiV07yb2kdNxDCh7Zt3RtqIIzI3IqQa4nE8JuLcyEBpPlYQCw5HQjWOs7VeGIET4t0ebL/AJg6xO21SFHJ8l5gQCDME6xtGw0+6k88XyP8JONtNfU1eE8MWxmKS1xvec6mD/Kumg+81bxKlkNu8hKnkdCJ5rO1c8q4n/3Af0g/lUjLiP8A3gnvbWPwp/iIp/Az/DzZDew5W5atHW2122Q+sAEqrSBopA1JP30zYVEu3CjCMzZdf5Qxg/h6aUQs3Xlb7I6dBoZBBB0A+XerfgrEVjlyReyOvplPG9W1r1RAbrAEeXbquaOXOaG5jRcRrZtlnJUycymEDKJJ5+bfnGtWBYXoPl02qUVgmlurOzJnnki4yUfoQYTEvbAVbIgfb37k71Jdxlx5zWh/uBj0p81MXq+9I5Hhi3YIHYfCnoS9MG9azs1SSOHO9aBwnmVTpIBPb7jTYKyCQW2Gp79qfG3mZ8yz8vhXYzg8EuOspbGVN+eswO+2tCmKzeQqnmgc51/qqBMI7axP4/fVrC8OeQT5YM7dKm0luUlJvYnbgjA+UrHqQfkBTrwu7ycD+tv0rRs23G7D5EfnVm2nU1k8kjdY4mK3DL/1/wDmamtYK8PeLEf6+hBB17gVsZRTg0u4ylCvLMd7eJGzOfRh+ZpguJ+3/wAD+FbeYUSXBS7nwQ0pLiT+phm5ift/7F/MUlfE/a/2J+lb4uUDOOtHc/6oft+/L6syBfxKbAsT2BgcxAqueK3+dv522rf8YdaE3R1pak+YopTyx2jkkvmYC8Wu9E+Q/Wi/8re+qD/QYrdN6N6Y36Lj7qK72f8A5ZfVmLb4neOwB9Fn7hU38diD7qk8zmXmd4zRpsPhWnmNL1inqj7qF3c3nJL6mU3EMQN7S/7W/JqZOJX20FpPk/5vWr6U+alcfdRSz9Qv9yX1M5cXf2NkH0JH3liKG7xd01a0V9W/PLWkSKQP7j9aXse6i/xXUrjI/sZeMtjFrnLjxMwBUGYTJuSNzm66701ngltdwT8dPlWsp6AChPwqnN+DncU3qluylb4YgOYLr6n/AKqz4Q7VLnAps45RUttjSSAW32FEtsDaiDdqekME0womHemoAaabNSzDvT56AFmNCaTPQHWgApoWaj8A9DTCyelAATSqQ2TT+B3FAGcuHUbKKlVAOVQG81P4hrTcwVFpYog/61UUmiBpUVZYN3pPwplutOp/frUIejA7UATC73phd71FrTlus/pSodkwY9aQBqEsaeZoodko9T86Koge9IaUBZJA7U896jPb7qYDr+NFDsmBHSnz+lRqfjRT3ikAZPrQkxTT8fwpEdf38qAEHog1MIHb86RegA5NJmqJr3akr+v79aKHYYY0oFNPQihnqaAJNO1N4g600fGgnpFAWEblMSTvS17U4FAAqDzowTS0FMaAENKEg0Sn4VNby8zQAFrD8ztVm0gXp+f30++8j9KOYmOXyqGy0qIpGp+c96Itp+9KcNpMT8Y/A1FAnkPSkAxB5betEiCOfz/vQnsSdtY0j9zUNwiT5SfnTEZUinVhP5VHHp86PN863OcNX/ZppoZpKR/1QAYJFPNMv7mjPqBSGOO1NPekFHM04YUDHA6TRZTzgUi3rTH960gC07n400dP386WWmLUDDO37/KnzDpUYHrRKnpQBLnps+uppsg/f6U8iaQDg9TRA9ZoDp3+VLNQMNjG21LMOpigy0UdaAsfN0FMSaXpTHWgB89Mf3pTwOtNPzoAdddqI+n60IpA96AEe9IPTRFJnnr+RoAbMaFvSl8KFj/1TAMNU+HaD/b9DVTNFT27wHf7/wA6TQJmgg7g0+b16/KqX8R+5iie+e896jSaaix4fMj5z+9qjZdTEdeXXaKFLp05URubadv2aVBY4Mf3/c1Ce0/IfnUjXOcR8ZmoGvt0X4n+1NITZkL6a0eaOcUqVbnONHaaNZ7fKlSpDEaEqB1pqVAEimiBNPSpDDk0y60qVAwgB0opApUqAFm+P3/2os5pUqQDT6/HajpUqBiC0maNN+1KlQA/ic9qampUAOT1pgfSlSoActrzpB+xpUqAGzUgRSpUANm/Yps0aUqVACZqCewpqVADZtadmpUqYhK1LNNKlQAS3TyP4UTXxzH7FKlSodibGN0AFVnMnanpU0h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QUEhQUFBUXGBgVGBgYGBgeFxQXFhgYGBUXFRcYHCggGBwlHBwWITEhJykrLi4uGB8zODMsNygtLisBCgoKDg0OGhAQGiwkICQsLDQsLCwsLCwsLCwsLCwsLCwsLCw0LCwsLCwsLCwsLCwsLCwsLCwsLCwsLCwsLCwsLP/AABEIAKgBKwMBIgACEQEDEQH/xAAcAAABBQEBAQAAAAAAAAAAAAACAAEDBAUGBwj/xAA/EAACAQIEBAMECAQGAgMBAAABAhEAAwQSITEFQVFhEyJxBjKBkQdSYqGxwdHwFEKC4SMzcpKi8RVTJLLiQ//EABoBAAMBAQEBAAAAAAAAAAAAAAABAgMEBQb/xAA0EQACAgEDAwEGBAQHAAAAAAAAAQIRAxIhMQQTQVEiUmGBkaEUMrHRBXHw8SMzQkNTYsH/2gAMAwEAAhEDEQA/AOnz0s9RTSmt6MLJw1OKiU0YpiJBRCgFEKYDxRRTok1MLNIZCBR54pylHaXnE9up5Ad6QEfj0YvVm8eveAJuMqEicu8dieZ9KqYXjNl1B8QTsfgd9aWw9ze8YUjiRVHBr4xi0wPU8lHWqGKvNauZWMqDGsa9xRsG5tnEio2xFZ9m+G90/MireFwV59FvWwsTNu1DRJEFnuN05RUuaQ1FsmtsWmBMGDHI9D3owrdDR8L4Q9lAlvEXFUEmPDw+7Esxk2idSSfjUuMVmXIuOMtpouHzdwMqA0a36BpKF7HopysYOx7esbVesuCJBBHWuT4hwe6h8t5G/wBVoz81uD8KgwXEL2GLZ7aXFIHuOQwjojiP+VGoNJ2oFMwqhguKpcth/MgMiHEMCNxvB9QSKuBhlzFlA7sB+NVqFQVNVexj7dyQjqxGkA6/KrCvFOwoltWutSXnA0qv49RPcpDLAapFuCs83qH+IooLL9zEmq7XetVXxFRm/RQWWHaaZKr+KafOaYrLTXKgd5qMsae2hJoodhi2TUgw3WrFlSNaa41Kx0RbUpoLrVHmoAprRgVGBRimZhgUYoVohTAIUa0CiiKmgCdXFSLcqlBogDSodl1SKLEMLKG8zZSB5FMFR9pgfyg0eCsBV8W77o90dTWHiLv8Xczv/lKfKvJyOZ+yPvNRJ+C4+pQwvDjxBvHxIZbUkW0mCxBguT9Xp19NyxHsJhuT3k7hl/NDWwlq2NraD0UD8BVjC4VXYAADmT0ApafUbkvBU4bghgcMxW42snz5TI6sQAZiBofhXJ8G4omLxJzLDfyzrlTSe0kkyewrofau419xYtkAAEmZywNgQOUx864z2f4HiLeJtXiJQO4bKdACWQmCZgb7cql3ew01W51ftbwxbIzi4yJIJygTrylp6isvB+1NqyipaztAiSdTqTqdBvJ+NdX7ZYM3sE0blDHqNR98V4nw3GkXQHVADAGa40A/agCQaU9nY4U1ud83tgWGimSCJO5PrXTeyKpiLbB1gnQA6MpHMdOs96w+Bt4bZlXBIx3bmfjmmuiu4p/ES6zWTsjeGxJOvlJB6bf1DpRGT8hKPoBxdH8MpJzAqpI97LmAZh3yzr1rlMZgSGcoiEaALzgL7xnXMWPOdADPKu/49ZLWxdQSY1ExJ9eVcTxbEGP8Sw3rCOPuM/dVvYzUb3LCYzKtgjowPY5hpPxrrLdosouAwQmQgk5TmIMgTAOkTFeYYHGB713WLaNOugXyqDMxG1egcE4/hntG2uIstcMQouKWMDkJ1+FQ9y+DFuKTirWYLo0g6/VbtXRkVhETirfq3/1NboWtY8ESHW3R+AKjNw0LXTTESNhR1qBsN3p/HJpZzRuGwP8AC96Y4cUjeoTcp7hsM9sVMlnrUamiZqVjJ8i9KnVQBVEXopmxNIZbxF7TSqb3qguYioGu00hNk5u0OeoM9Pnp0KyQCiAqIPRh6BEwWjioQ9FnoAnQ0ZuVU8Wl4lFDssk1dwGEB876Iv39qh4bgzcMnRRuazvaXjksuGw+rHQAfygbu3QVLdAlZJxDGnE3TbEi0u8c/sA/ianVAIAEAaDtFR4LDhEC9PvPM1OKUV5Y2/QjvuFVmIJgEwNzHIdztU+DDWMKDcM3GEse51Mdp0HajwtnxGA5bn4a1T45dN18iZYQFjmJChV+sQCQD6c6cgXoZuC4O95nc3rlvYHJAkkZ9Z+yU+ZrjvaPDYnCXks2cZfcGWIJAgSSRpvuJ/1V6Bw9sYLeYrhRmm4c1y4CM5LQfJyBA+FcXbweMxOJu3AMPIIt6u+UEwxg5NoKj+mskjZyfG1L+R6Ng38XC/AN8xXi3F/YwWrhLAhHLMhAEQSfKNNxtFev+x6uLZtXQocAghSSu5iCQDtFVOKWbjWrqZLDW0DMfEdlcQC0rlQ/CqklRnBu6Rwvsb7NYO8WW9I1hGhNQNDm8u+adewrsR9HuEW9aVM4PmckZJAWAIOXQ5mHyNc1c9n8ZhQoKWWBHvC42p3MgJoZrb9mOMYw3XDLhzly2gXuXIWBm0hNRLwT9ntWfbjzR0rqMitav0Ot4QD/AImHu6kaA9R/Kw9RBqjhPZazcL53vBgxlQ/l12Kggx/an4i+Jt3Ld6+LAB8n+E1wk7kFsygQNdftVp8QuMsX7OWSMpzTk1+tl1jnpWlKSpmEZzxu4ujEw/sLhXe7IcqGVdSvmbKGYny6+8B8DVD2s9ksLh8PmQNJdUAOWNTLbL9UNXS8JXHeErZcJ55uHMbwP+IS0ERpEgR2rlfpDx+IU2bd5bJPmuKtpnkmMvmNwAbZ49KylGGng6sebK505bL/AMRxHDuKX7HhuT4yohuQxhoDRlVgOh5iu84J7S2sS7WwHt3VEsjgTAiSrAkMNV+Yrz63xC0yAMShNsCHESC3I7H51fwZuJi7TWQC1x2tdoYISfgFn4UQyNOmVm6eNNx+P2Z6aqTTPAIB3JAAnqQuvQSRWNxzF27N5EDhHyktnaCflznl2q7hsQLahr1u2FYeV8oHPYnrvvW7b8HAkjXTDHWDa00MOunrWSnFVa54YUkGQGBEaflR3OOYRVKgWtdSfLvWP4NrEswspaYqJMBZ03jSluPY3nUHYVXa3VD2OZg7ISymepMAchm5b7U924f4qOUMSAdCdIJFNS3oVFspTFD1qQmhzVZJA9s0PgmrBahNyiworHDml/D96mL0OU0WFEBs96Hw6sZKDLRYUQTSzUgKcUyRw5owTTA0YNABoKlW2WIVB5mMDprzqENUuCY+PagnQnmRy7VLdDQ/tlxM4O2mHsh2uNCgTJuO3Q8o/fWs7gnDTZBZznvPrcb8FX7I+/em4kS3EZYk5UciSTBJRZ17EirOExq3VzW2DLJEjqN6UV5Kk/Bb8Q0Pi0OamZ9D6VZBqWbJt4Z77T59BDGVXmY2nTbWsTAcRs+C3iXree/cCMJHltAmQekqH/3qKn4m7jAL5jzPvNXi2IwKHXKNTr3n+9c8mzpxpXue6cd9qcOtlov25Pl97rv901jewPF8OFDPftBvNcaXXR7hJI35SR8K8ax2Gtos5QNY2ouE3rQdDdIADKWBVspA+tlUn1Ea0tTDTHwe94fiiXMdFl1dWCyUYGW/m9BBXXrNHjm8LENbuNlR2XViMoVWzwWJ0kAr/VXLeyw4YL6twx3Nz+efG0SdP85QN421pvpKfPcK32OQkRqPeE5dY0GlO3QvZUj0K9xLCspDXrBB+2n61w2HezZRWN+1Dk3PfWVLktlbXQiY+FedthLMssHSR0PxFV73D1BObMYAyqf5vIJIA/lBJ5akQOcKM2OShW1nrnCfanD3LxtXr1o2haZAS6xN0wwBnkEHpmra9mboupew7P4hSVVkIgge6+YaSRBidJr5/wAGuXxNNcqkafayn/7V6d9EzugbKW1JPL6o+trVWS0qPQeBcVRLXh37io9slPOygso2I1100+Fec+22PW/jyUYMioVUg75Ukn/dcNZftxYa5elyZBbmBuQf5a5dOHjMNWBAuEkMZ0AI/EVE3bo2wJR3XNM2XwvkiNPDtr/y1qfg6LYxeHuRlH8VBAkLDgWx5dt2rAt376ARczeW2SGEyWO0jYA1Nd4q5Krct6i5ModyrqTvtWatHZJwk3e3Jpe1+IW/euMmJbxCcvhraeQQcqqH0GtdtgScVwmLitntqMykQ+a3o3lnclZ351i4rhV6+b2IXDtq7t76aKhyARPILXSewfE2vIEuoVcoZJKnxMxLBtDM66z/ANdKR5TOb4PZwxUXBhr5JG5tFkI9PGifhWzgMQLVxbiWygHvRYZAVP1jJGm/zqO7jsTgQ6LZuPZYlEM28pzHKAJcEETG3LpXYJx9rqALhL/mZVjNhtplhHjajKGopIN2YvFLNy1iEvWGtLbuAkl0ZoMaDyMPSsvhuOnEM2JQW1VTLFytppIghysgb6ECOtdZgVZc1soyG2fFtK+WSk7SjMORG86Vk/SFxucKFNq6iOw8zZMrAaQAjs25B1HI0BbG4mpBV7Zt5N9LpIb0bLERUXCrhvM6lQpUE+9Mxr0Ecq4D2buLbvzbfTLmhcxUsrKPMqq3InXT15V6Et5U/wDk2bcq6lHQHKbbkRABHPppSutrK0t06IrF/Nm0gqY/PSpCwqHgePtqrm9ksl3JUX7bhicq6A51G/LWgxWIZX0CupaTAYQCQNDJgDSqUrFKDXJMbtLPUTXou3EjRYjrrP6URu1S3J4CzHpTa1H4lNmooVlL+MSQMwk7Cdde3wNTLcB2M+leO2r5mQSD98etW8PjLirkV2CkzAOkiDPYzFZ934C0nrIflOtEr968ls8QuK2YO+bQZpMmNh3qT/yd1WNxXcNuSOfPWjvfANJ6hiuIW7ZUOwUsYE+hPwGm9aPCXBvpBBiZjltXjF7FMx8xJPc67knX5n51q8Jt+JnJYgyNRG5G+v72qJ56XBtgxRlNKTr4nX8SxDfxuKZBmZLTQOrHIQPn+NTeyOHe1hbYuqUcySp3EmAD3gCvPsY1y3cPmDaRmygT66Ud7ijeHbPjO7qT4gZRAAPkyn5GlDK+aNMuOF6VL7Hq5uRvFRYvGKiyzBQdBJ3PQDnXl2N4zcuZSWJKwNdZj12ntTHiVy6VR2JIgKDsvIRHLbWreb4GKxxfn7HrfHzHDx/pY/dXjl26+U/5e31TyrfuOyIvjXnFoqRqGMNGmiiYJ7VgfxfLw9101BhhvOmo207GsdepcHZ2443Sn9iHHOckkWzEHY77VnriWbQIn3itDEYwG1/lDkNScuh12IP31Swl9S4GS2J3MvpOk+/VJ7cGU47/AJl9/wBjt/oku5sUwyqMqrqNzJO/yrT+ly+VaRPvgaRtDda5rgTGzfuDCXbYUZf8RWbzE5oXV43nnzpvaXH3if8A5UtDanMCDMiQVnvoaXc3qi1060a9a+/7GA2KcvIhm1OoAn1K1ocRzG8SANDzn+WNN9tqo/xaDUJJHRv7a10VvCq9y80BSGcSzgByhgxOxP5VW74RlSX+pff9gsPgw9h3BHibkgfySDET1rsvowUgsCQdyCOkCvOk4uLYORCM3l15q3vacufyra9n+P3lZjZYW+ZzBNTt/wCs9qlz07s2jheT2VJf18jc9qbTte8gB6z32rHx2De2haFnXrEMg26GUNHi+N/4pN26eXuouu/RarY/jIYEF2YEDTKJhc4J020YVLkpblRhLG3FtfKv7lFr5EhrZ/8A4+6wPPy7xQti0Uq0ElWdwpBGYq4aJiNxB9anOKtSZJBlN1YbajWIqtxF0NslHRj5huCRmaSYBnlSXodEvMrW1/odT7O/SKy2TaGEZ2ZQoZbgkzC6ArqczTvWpgsbiLeKQtg7mGts+7ssKvTQREwPiK8ktYgoJBcRrKuVgjmI56b1uezHHbt3FYdHvX7gLwQ913GxOoYnoPlXTZ5VHq/tV7VWsNd8FrRxKM/ieRlhQFzBDPORIPY1zGJ9v0t3bTW7F9VUlwpZMwJVlEGdoJ3ql9IFwjFCAIFtiZga5SBMjXUxXNW1ZgJALA7zqZB3012iaWpodJnpjfSVbxF3DFbV204JUlskHMVkaNoNJnrVb6TeIKj2rZbNblnTL5sucIcpjbUSPU1xGEkXbYifMsn1ZOXwPzrofbtAWQZdcqn4KV/WhNhSJPo8xdtcaptPbzNbuJ5iYE5W1jXda7lcHibX/wAm69q4jqua3btsrhT5s5Yuc7KNZgaDsBXiN/EwS9rxLb7AiAdfe1B5gAVqcN4njyFy4nEjZQM7QIHlyztoeVDlQ4xs7H6ScVcY2Q5S9bOZkCIVIU5fMzFiHJjYBYg1c9keAYgWsNfsi2AVAALmWEEFXXJGwPM1zuJvu3CbMuM1u6yhmA2zARryqT2b9sLOGFq1i8PnALM1xFBkHNAAmT7w+VQvzs6J74F8HR19zhDs927bK5CubKxh0KT4iHTUqfxrKwOMF1A6gwZ3GoIJB+8VPb9q8DeueDZN22t9ihU23UIYhLobYbEETrI71h4LG28MjWbt1S9t3VupgkjbfSK3jI45I3M9CXqoOI2zl/xE822o1pf+Qtf+xP8AcP1q9iTx8HWY+/8AtU6X+QH3/wD5rU8Beg+Qp7OEBkhAYBLEL7o6mBoO9cKbfCOp4kuWjMN/tr6/2ow8zBAPxP6dK0Alrnk+X96ju4dApIC7HkZqXKuUNYb4aK9sgxr6mt32etwrnaTzEjbr8apWsKsbIK1OHZVEDTMTqoPTmZqJTvYqOBxdmbxU+fl8D+4rJcS8HZtO2m33T8q3cRYVmaSDt7wP5VSxVi3qA1vOBmAk7g/LtQppbFdl6rZUsoMsEyQSD1+H751a4dZU3EJj3pE8oqreYAwgWGCmQSSCdefaPlUmABF+3rzg+kHt+Va1cbMe24yOh4+oNk9hOm2mvPauXuXEIBzHQg+63x+6a6fizTaYkGIO4I/Gfyrhr99g2VCw9Z++fzqca2NpOtqLuKZMrrm6MujayZ6ac9+tZq4cb9K0MLeJHnBEDKfK3TWYGn8tWrOSATHu+7DETA125x99axMc2ztGv7EYeLdxurBek5R29ehqr7cvCovMsW+AEfnWj7HtFnKYDF202JmIgnf0rM9tXHiW9P5WHpqKzS9ouX5bOdskxop1gTrE6V3eJsm7aAtozP4l1vKpOgu6kx0mPjWaOI4JsOFGFdbo911KgZhEM4DjNqOYOhNa/sT7S2sG19rlu+zXG0y+GQq5ncjzXRBJbWOgrqx5FG16qjlyQ1OL9HZDf4EgtB7y3FOR5kOIZczCZEAZA3z7VnnDKjL4ciUBYHUh5ZbgkjYMpHwNdt7S/SBhr+EvWgl9XdGClkSM0HQlXMAiQT0JrlONcVTEYq5dtT4baqrQCkiX+bl2/qrllFreztU1KKWkzcKjszBVL7SBv2IgaGpruEZfeBCkESwiDmXfoYmtH2d47ZwzObxKuxUrlVm92dZA01P3VP7Ze0iYlkW0WyDOxJVhqwEgqyiYIG4q0vZM00p8GZ4czBBlgd/q7VU4tZyWgwJBJOxgxJJ+ZYfKnOEU65V1ObYchWXxQhStkKBPnLf6tIiOQE/Gs4/mR3Zv8qTa9P0RXN27GUFj/Ufzq3wnGMpTZmLg5sxkAKfLp1+elSYArqpEknNmkDlGWDynn2orGDuSgAzEFmMa9em3vV0O62PKXNM6DCKLt+4t1yCEJXUT76CJYEmAxPwFQ4fCXLlzw7YzuCRqVEgBhObKdJg7fKsfiQdbrC4CA6wJkBvMDIMa7D512nsx9IFvC2Ldr+FzlQfOG1bMxY/yabx8KlKT3sp6UzmMbh8Vh7iC7AJ2PlPSQCBodByq3jeI3bt1f5sqkSzFpBy6H98qk9s/a3+MdSlk2yupBMmNJ3AjrUeC4wEs4i1ctS93wzbueTyZDLQTrqNNKaclJIbUNNopujlWaE8pnmCd9hOtSDiGI8AuB5UKjNIEBYMZdzB5zWdirjoUPmgEOCZIzE6idj7q6d+9afEvpFxly26FkKsMpiwATO/mBp5K2rkeFyV3uvkMOL3HQ2v5C2bJIiYmdvjNV8Q9tSSxIjQj6pCxppUPCGvWzNuBcysBMTDo1sgAn3spNW+C8UtYW6z4ix/EaqVOdlCNuZHMnaD0NYwabdHTnU4wSkmt/SiTheMtrdRmcEB0eVgjKZ0JHOSPQiDRcYXxb910IysxIPI7dKDj3FUx90tYw/h5VAMOCPemWO06MAO/aohNuFdSsKsRrOgzGdtwfSryatPBzQUXKmyE4Jxrofj+tRnCN9U/Kroxyjr8v70f/kE7/L+9YapGzww9SMixnXPd/h7W7M1t2Yr9lVJlp05LrvpWzZ+kJrINrh2Ht2rTaF7oLXrxgDNcYeVTv5YIFeaXL0sWPmaZJPXt0p0v5due+pn8a6rOdqzRvtqQnkaSfLpG+i9vShwl92zF2LchoOQqfg/FLcC3etq6MTmcgG7bkb2mOo1Cn4HqZjwtp2hIGuhM/MxUTexpjTvY0MPbzHcgDc/kO9bNnBuQCpAgAjfQETvH7ms42SoCgNA6g6nmT3pW7rjYkVwSmm9+D6fpuinihcWtT52v5F/GqLnleBcHfRuh159udc6dLgn3hI30jsKvuxJk7/pU122t1QSQHUa9HAGpMRr++tOGRJ0Z9X0EpR1Lnyc+LxByqCxzSI5j9JrquFYB2lvLngAqNAgIYx9pjlMsewrLwOBVDnIGflqSF7iTvHymr9vEMuqsR6E/vrVZcyb0rgnof4dNR7svzeE+P5s37eCe2rC4qm3GsQSNYkadeVcXx7gzWmLJJQ6gjYTtA5j8Na2rvErjAgsSD3PWaVrFK48O6JXcdVPL1G+lRHIoy9ng6s/RyzY33K1eKOdPiCcyr5pECYkAx++1dHwviOcrb/xQAqhmkgLlWGI10LGPQbDWqOK4M5YZHBQmVMmB9YNG0CeXarq5UUInujXaMx5kj8q3nmjFbeTyOk6DLlyaZNpLkuvduT5BcAG3vHprrvuPmKWOw4xKZLim3dE5GiAx7Tz20qXB8bKADKDAA26BR16KKq8Q4g10gtAyzEd479q5nJL2k9z21glP/DljSj62creR7ErcVNOZUNuxGvMbd96jGL8oyLZY9wAf+UEmuqv2hfRkcgOQAHIHLZW/Wuct+z7lwtwqoTRomfhKxNdOPNFq2eJ1XQZYZFCMbT4D4RYe6Ye2EQe85BG/1RzJ+X57ptqMoUABdtvmetHYVVyqqhUGgA5fqe9blvj6ACV1AEmd4y9vs1hLJ3Hu6R6uHo/wsFphrk+eNjJxeATEIICpdGojQEjcacj929Ywt3M5QqPNOWZ0YAgA67ho11n0NdBxPi3i5IXJlLHfrl7DpQYaLj5tPFHuzs3oOTST86rHl0yq7Rl1n8P72PuKOmXoc9xLiJV/I+VWRGClQSA6gkSe8/dTsyXLAutGdHyeKIkyrEIyAwRoNd/Wud4srLeuK06EqJ5KNFHoBGlDh8S0ZZhd45HlPrXbS5R848k94yf9I2sLh2e6EUMub7R23O3YV2fD8EqKUWSTzJ1J7knbtXBYN5cOS4EN5i2UsQNcpEEDlWsLglQLlzzCZ8Vu2muv/VV3VDaiV07yb2kdNxDCh7Zt3RtqIIzI3IqQa4nE8JuLcyEBpPlYQCw5HQjWOs7VeGIET4t0ebL/AJg6xO21SFHJ8l5gQCDME6xtGw0+6k88XyP8JONtNfU1eE8MWxmKS1xvec6mD/Kumg+81bxKlkNu8hKnkdCJ5rO1c8q4n/3Af0g/lUjLiP8A3gnvbWPwp/iIp/Az/DzZDew5W5atHW2122Q+sAEqrSBopA1JP30zYVEu3CjCMzZdf5Qxg/h6aUQs3Xlb7I6dBoZBBB0A+XerfgrEVjlyReyOvplPG9W1r1RAbrAEeXbquaOXOaG5jRcRrZtlnJUycymEDKJJ5+bfnGtWBYXoPl02qUVgmlurOzJnnki4yUfoQYTEvbAVbIgfb37k71Jdxlx5zWh/uBj0p81MXq+9I5Hhi3YIHYfCnoS9MG9azs1SSOHO9aBwnmVTpIBPb7jTYKyCQW2Gp79qfG3mZ8yz8vhXYzg8EuOspbGVN+eswO+2tCmKzeQqnmgc51/qqBMI7axP4/fVrC8OeQT5YM7dKm0luUlJvYnbgjA+UrHqQfkBTrwu7ycD+tv0rRs23G7D5EfnVm2nU1k8kjdY4mK3DL/1/wDmamtYK8PeLEf6+hBB17gVsZRTg0u4ylCvLMd7eJGzOfRh+ZpguJ+3/wAD+FbeYUSXBS7nwQ0pLiT+phm5ift/7F/MUlfE/a/2J+lb4uUDOOtHc/6oft+/L6syBfxKbAsT2BgcxAqueK3+dv522rf8YdaE3R1pak+YopTyx2jkkvmYC8Wu9E+Q/Wi/8re+qD/QYrdN6N6Y36Lj7qK72f8A5ZfVmLb4neOwB9Fn7hU38diD7qk8zmXmd4zRpsPhWnmNL1inqj7qF3c3nJL6mU3EMQN7S/7W/JqZOJX20FpPk/5vWr6U+alcfdRSz9Qv9yX1M5cXf2NkH0JH3liKG7xd01a0V9W/PLWkSKQP7j9aXse6i/xXUrjI/sZeMtjFrnLjxMwBUGYTJuSNzm66701ngltdwT8dPlWsp6AChPwqnN+DncU3qluylb4YgOYLr6n/AKqz4Q7VLnAps45RUttjSSAW32FEtsDaiDdqekME0womHemoAaabNSzDvT56AFmNCaTPQHWgApoWaj8A9DTCyelAATSqQ2TT+B3FAGcuHUbKKlVAOVQG81P4hrTcwVFpYog/61UUmiBpUVZYN3pPwplutOp/frUIejA7UATC73phd71FrTlus/pSodkwY9aQBqEsaeZoodko9T86Koge9IaUBZJA7U896jPb7qYDr+NFDsmBHSnz+lRqfjRT3ikAZPrQkxTT8fwpEdf38qAEHog1MIHb86RegA5NJmqJr3akr+v79aKHYYY0oFNPQihnqaAJNO1N4g600fGgnpFAWEblMSTvS17U4FAAqDzowTS0FMaAENKEg0Sn4VNby8zQAFrD8ztVm0gXp+f30++8j9KOYmOXyqGy0qIpGp+c96Itp+9KcNpMT8Y/A1FAnkPSkAxB5betEiCOfz/vQnsSdtY0j9zUNwiT5SfnTEZUinVhP5VHHp86PN863OcNX/ZppoZpKR/1QAYJFPNMv7mjPqBSGOO1NPekFHM04YUDHA6TRZTzgUi3rTH960gC07n400dP386WWmLUDDO37/KnzDpUYHrRKnpQBLnps+uppsg/f6U8iaQDg9TRA9ZoDp3+VLNQMNjG21LMOpigy0UdaAsfN0FMSaXpTHWgB89Mf3pTwOtNPzoAdddqI+n60IpA96AEe9IPTRFJnnr+RoAbMaFvSl8KFj/1TAMNU+HaD/b9DVTNFT27wHf7/wA6TQJmgg7g0+b16/KqX8R+5iie+e896jSaaix4fMj5z+9qjZdTEdeXXaKFLp05URubadv2aVBY4Mf3/c1Ce0/IfnUjXOcR8ZmoGvt0X4n+1NITZkL6a0eaOcUqVbnONHaaNZ7fKlSpDEaEqB1pqVAEimiBNPSpDDk0y60qVAwgB0opApUqAFm+P3/2os5pUqQDT6/HajpUqBiC0maNN+1KlQA/ic9qampUAOT1pgfSlSoActrzpB+xpUqAGzUgRSpUANm/Yps0aUqVACZqCewpqVADZtadmpUqYhK1LNNKlQAS3TyP4UTXxzH7FKlSodibGN0AFVnMnanpU0h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xQTEhQUEhQUFBUXGBgVGBgYGBgeFxQXFhgYGBUXFRcYHCggGBwlHBwWITEhJykrLi4uGB8zODMsNygtLisBCgoKDg0OGhAQGiwkICQsLDQsLCwsLCwsLCwsLCwsLCwsLCw0LCwsLCwsLCwsLCwsLCwsLCwsLCwsLCwsLCwsLP/AABEIAKgBKwMBIgACEQEDEQH/xAAcAAABBQEBAQAAAAAAAAAAAAACAAEDBAUGBwj/xAA/EAACAQIEBAMECAQGAgMBAAABAhEAAwQSITEFQVFhEyJxBjKBkQdSYqGxwdHwFEKC4SMzcpKi8RVTJLLiQ//EABoBAAMBAQEBAAAAAAAAAAAAAAABAgMEBQb/xAA0EQACAgEDAwEGBAQHAAAAAAAAAQIRAxIhMQQTQVEiUmGBkaEUMrHRBXHw8SMzQkNTYsH/2gAMAwEAAhEDEQA/AOnz0s9RTSmt6MLJw1OKiU0YpiJBRCgFEKYDxRRTok1MLNIZCBR54pylHaXnE9up5Ad6QEfj0YvVm8eveAJuMqEicu8dieZ9KqYXjNl1B8QTsfgd9aWw9ze8YUjiRVHBr4xi0wPU8lHWqGKvNauZWMqDGsa9xRsG5tnEio2xFZ9m+G90/MireFwV59FvWwsTNu1DRJEFnuN05RUuaQ1FsmtsWmBMGDHI9D3owrdDR8L4Q9lAlvEXFUEmPDw+7Esxk2idSSfjUuMVmXIuOMtpouHzdwMqA0a36BpKF7HopysYOx7esbVesuCJBBHWuT4hwe6h8t5G/wBVoz81uD8KgwXEL2GLZ7aXFIHuOQwjojiP+VGoNJ2oFMwqhguKpcth/MgMiHEMCNxvB9QSKuBhlzFlA7sB+NVqFQVNVexj7dyQjqxGkA6/KrCvFOwoltWutSXnA0qv49RPcpDLAapFuCs83qH+IooLL9zEmq7XetVXxFRm/RQWWHaaZKr+KafOaYrLTXKgd5qMsae2hJoodhi2TUgw3WrFlSNaa41Kx0RbUpoLrVHmoAprRgVGBRimZhgUYoVohTAIUa0CiiKmgCdXFSLcqlBogDSodl1SKLEMLKG8zZSB5FMFR9pgfyg0eCsBV8W77o90dTWHiLv8Xczv/lKfKvJyOZ+yPvNRJ+C4+pQwvDjxBvHxIZbUkW0mCxBguT9Xp19NyxHsJhuT3k7hl/NDWwlq2NraD0UD8BVjC4VXYAADmT0ApafUbkvBU4bghgcMxW42snz5TI6sQAZiBofhXJ8G4omLxJzLDfyzrlTSe0kkyewrofau419xYtkAAEmZywNgQOUx864z2f4HiLeJtXiJQO4bKdACWQmCZgb7cql3ew01W51ftbwxbIzi4yJIJygTrylp6isvB+1NqyipaztAiSdTqTqdBvJ+NdX7ZYM3sE0blDHqNR98V4nw3GkXQHVADAGa40A/agCQaU9nY4U1ud83tgWGimSCJO5PrXTeyKpiLbB1gnQA6MpHMdOs96w+Bt4bZlXBIx3bmfjmmuiu4p/ES6zWTsjeGxJOvlJB6bf1DpRGT8hKPoBxdH8MpJzAqpI97LmAZh3yzr1rlMZgSGcoiEaALzgL7xnXMWPOdADPKu/49ZLWxdQSY1ExJ9eVcTxbEGP8Sw3rCOPuM/dVvYzUb3LCYzKtgjowPY5hpPxrrLdosouAwQmQgk5TmIMgTAOkTFeYYHGB713WLaNOugXyqDMxG1egcE4/hntG2uIstcMQouKWMDkJ1+FQ9y+DFuKTirWYLo0g6/VbtXRkVhETirfq3/1NboWtY8ESHW3R+AKjNw0LXTTESNhR1qBsN3p/HJpZzRuGwP8AC96Y4cUjeoTcp7hsM9sVMlnrUamiZqVjJ8i9KnVQBVEXopmxNIZbxF7TSqb3qguYioGu00hNk5u0OeoM9Pnp0KyQCiAqIPRh6BEwWjioQ9FnoAnQ0ZuVU8Wl4lFDssk1dwGEB876Iv39qh4bgzcMnRRuazvaXjksuGw+rHQAfygbu3QVLdAlZJxDGnE3TbEi0u8c/sA/ianVAIAEAaDtFR4LDhEC9PvPM1OKUV5Y2/QjvuFVmIJgEwNzHIdztU+DDWMKDcM3GEse51Mdp0HajwtnxGA5bn4a1T45dN18iZYQFjmJChV+sQCQD6c6cgXoZuC4O95nc3rlvYHJAkkZ9Z+yU+ZrjvaPDYnCXks2cZfcGWIJAgSSRpvuJ/1V6Bw9sYLeYrhRmm4c1y4CM5LQfJyBA+FcXbweMxOJu3AMPIIt6u+UEwxg5NoKj+mskjZyfG1L+R6Ng38XC/AN8xXi3F/YwWrhLAhHLMhAEQSfKNNxtFev+x6uLZtXQocAghSSu5iCQDtFVOKWbjWrqZLDW0DMfEdlcQC0rlQ/CqklRnBu6Rwvsb7NYO8WW9I1hGhNQNDm8u+adewrsR9HuEW9aVM4PmckZJAWAIOXQ5mHyNc1c9n8ZhQoKWWBHvC42p3MgJoZrb9mOMYw3XDLhzly2gXuXIWBm0hNRLwT9ntWfbjzR0rqMitav0Ot4QD/AImHu6kaA9R/Kw9RBqjhPZazcL53vBgxlQ/l12Kggx/an4i+Jt3Ld6+LAB8n+E1wk7kFsygQNdftVp8QuMsX7OWSMpzTk1+tl1jnpWlKSpmEZzxu4ujEw/sLhXe7IcqGVdSvmbKGYny6+8B8DVD2s9ksLh8PmQNJdUAOWNTLbL9UNXS8JXHeErZcJ55uHMbwP+IS0ERpEgR2rlfpDx+IU2bd5bJPmuKtpnkmMvmNwAbZ49KylGGng6sebK505bL/AMRxHDuKX7HhuT4yohuQxhoDRlVgOh5iu84J7S2sS7WwHt3VEsjgTAiSrAkMNV+Yrz63xC0yAMShNsCHESC3I7H51fwZuJi7TWQC1x2tdoYISfgFn4UQyNOmVm6eNNx+P2Z6aqTTPAIB3JAAnqQuvQSRWNxzF27N5EDhHyktnaCflznl2q7hsQLahr1u2FYeV8oHPYnrvvW7b8HAkjXTDHWDa00MOunrWSnFVa54YUkGQGBEaflR3OOYRVKgWtdSfLvWP4NrEswspaYqJMBZ03jSluPY3nUHYVXa3VD2OZg7ISymepMAchm5b7U924f4qOUMSAdCdIJFNS3oVFspTFD1qQmhzVZJA9s0PgmrBahNyiworHDml/D96mL0OU0WFEBs96Hw6sZKDLRYUQTSzUgKcUyRw5owTTA0YNABoKlW2WIVB5mMDprzqENUuCY+PagnQnmRy7VLdDQ/tlxM4O2mHsh2uNCgTJuO3Q8o/fWs7gnDTZBZznvPrcb8FX7I+/em4kS3EZYk5UciSTBJRZ17EirOExq3VzW2DLJEjqN6UV5Kk/Bb8Q0Pi0OamZ9D6VZBqWbJt4Z77T59BDGVXmY2nTbWsTAcRs+C3iXree/cCMJHltAmQekqH/3qKn4m7jAL5jzPvNXi2IwKHXKNTr3n+9c8mzpxpXue6cd9qcOtlov25Pl97rv901jewPF8OFDPftBvNcaXXR7hJI35SR8K8ax2Gtos5QNY2ouE3rQdDdIADKWBVspA+tlUn1Ea0tTDTHwe94fiiXMdFl1dWCyUYGW/m9BBXXrNHjm8LENbuNlR2XViMoVWzwWJ0kAr/VXLeyw4YL6twx3Nz+efG0SdP85QN421pvpKfPcK32OQkRqPeE5dY0GlO3QvZUj0K9xLCspDXrBB+2n61w2HezZRWN+1Dk3PfWVLktlbXQiY+FedthLMssHSR0PxFV73D1BObMYAyqf5vIJIA/lBJ5akQOcKM2OShW1nrnCfanD3LxtXr1o2haZAS6xN0wwBnkEHpmra9mboupew7P4hSVVkIgge6+YaSRBidJr5/wAGuXxNNcqkafayn/7V6d9EzugbKW1JPL6o+trVWS0qPQeBcVRLXh37io9slPOygso2I1100+Fec+22PW/jyUYMioVUg75Ukn/dcNZftxYa5elyZBbmBuQf5a5dOHjMNWBAuEkMZ0AI/EVE3bo2wJR3XNM2XwvkiNPDtr/y1qfg6LYxeHuRlH8VBAkLDgWx5dt2rAt376ARczeW2SGEyWO0jYA1Nd4q5Krct6i5ModyrqTvtWatHZJwk3e3Jpe1+IW/euMmJbxCcvhraeQQcqqH0GtdtgScVwmLitntqMykQ+a3o3lnclZ351i4rhV6+b2IXDtq7t76aKhyARPILXSewfE2vIEuoVcoZJKnxMxLBtDM66z/ANdKR5TOb4PZwxUXBhr5JG5tFkI9PGifhWzgMQLVxbiWygHvRYZAVP1jJGm/zqO7jsTgQ6LZuPZYlEM28pzHKAJcEETG3LpXYJx9rqALhL/mZVjNhtplhHjajKGopIN2YvFLNy1iEvWGtLbuAkl0ZoMaDyMPSsvhuOnEM2JQW1VTLFytppIghysgb6ECOtdZgVZc1soyG2fFtK+WSk7SjMORG86Vk/SFxucKFNq6iOw8zZMrAaQAjs25B1HI0BbG4mpBV7Zt5N9LpIb0bLERUXCrhvM6lQpUE+9Mxr0Ecq4D2buLbvzbfTLmhcxUsrKPMqq3InXT15V6Et5U/wDk2bcq6lHQHKbbkRABHPppSutrK0t06IrF/Nm0gqY/PSpCwqHgePtqrm9ksl3JUX7bhicq6A51G/LWgxWIZX0CupaTAYQCQNDJgDSqUrFKDXJMbtLPUTXou3EjRYjrrP6URu1S3J4CzHpTa1H4lNmooVlL+MSQMwk7Cdde3wNTLcB2M+leO2r5mQSD98etW8PjLirkV2CkzAOkiDPYzFZ934C0nrIflOtEr968ls8QuK2YO+bQZpMmNh3qT/yd1WNxXcNuSOfPWjvfANJ6hiuIW7ZUOwUsYE+hPwGm9aPCXBvpBBiZjltXjF7FMx8xJPc67knX5n51q8Jt+JnJYgyNRG5G+v72qJ56XBtgxRlNKTr4nX8SxDfxuKZBmZLTQOrHIQPn+NTeyOHe1hbYuqUcySp3EmAD3gCvPsY1y3cPmDaRmygT66Ud7ijeHbPjO7qT4gZRAAPkyn5GlDK+aNMuOF6VL7Hq5uRvFRYvGKiyzBQdBJ3PQDnXl2N4zcuZSWJKwNdZj12ntTHiVy6VR2JIgKDsvIRHLbWreb4GKxxfn7HrfHzHDx/pY/dXjl26+U/5e31TyrfuOyIvjXnFoqRqGMNGmiiYJ7VgfxfLw9101BhhvOmo207GsdepcHZ2443Sn9iHHOckkWzEHY77VnriWbQIn3itDEYwG1/lDkNScuh12IP31Swl9S4GS2J3MvpOk+/VJ7cGU47/AJl9/wBjt/oku5sUwyqMqrqNzJO/yrT+ly+VaRPvgaRtDda5rgTGzfuDCXbYUZf8RWbzE5oXV43nnzpvaXH3if8A5UtDanMCDMiQVnvoaXc3qi1060a9a+/7GA2KcvIhm1OoAn1K1ocRzG8SANDzn+WNN9tqo/xaDUJJHRv7a10VvCq9y80BSGcSzgByhgxOxP5VW74RlSX+pff9gsPgw9h3BHibkgfySDET1rsvowUgsCQdyCOkCvOk4uLYORCM3l15q3vacufyra9n+P3lZjZYW+ZzBNTt/wCs9qlz07s2jheT2VJf18jc9qbTte8gB6z32rHx2De2haFnXrEMg26GUNHi+N/4pN26eXuouu/RarY/jIYEF2YEDTKJhc4J020YVLkpblRhLG3FtfKv7lFr5EhrZ/8A4+6wPPy7xQti0Uq0ElWdwpBGYq4aJiNxB9anOKtSZJBlN1YbajWIqtxF0NslHRj5huCRmaSYBnlSXodEvMrW1/odT7O/SKy2TaGEZ2ZQoZbgkzC6ArqczTvWpgsbiLeKQtg7mGts+7ssKvTQREwPiK8ktYgoJBcRrKuVgjmI56b1uezHHbt3FYdHvX7gLwQ913GxOoYnoPlXTZ5VHq/tV7VWsNd8FrRxKM/ieRlhQFzBDPORIPY1zGJ9v0t3bTW7F9VUlwpZMwJVlEGdoJ3ql9IFwjFCAIFtiZga5SBMjXUxXNW1ZgJALA7zqZB3012iaWpodJnpjfSVbxF3DFbV204JUlskHMVkaNoNJnrVb6TeIKj2rZbNblnTL5sucIcpjbUSPU1xGEkXbYifMsn1ZOXwPzrofbtAWQZdcqn4KV/WhNhSJPo8xdtcaptPbzNbuJ5iYE5W1jXda7lcHibX/wAm69q4jqua3btsrhT5s5Yuc7KNZgaDsBXiN/EwS9rxLb7AiAdfe1B5gAVqcN4njyFy4nEjZQM7QIHlyztoeVDlQ4xs7H6ScVcY2Q5S9bOZkCIVIU5fMzFiHJjYBYg1c9keAYgWsNfsi2AVAALmWEEFXXJGwPM1zuJvu3CbMuM1u6yhmA2zARryqT2b9sLOGFq1i8PnALM1xFBkHNAAmT7w+VQvzs6J74F8HR19zhDs927bK5CubKxh0KT4iHTUqfxrKwOMF1A6gwZ3GoIJB+8VPb9q8DeueDZN22t9ihU23UIYhLobYbEETrI71h4LG28MjWbt1S9t3VupgkjbfSK3jI45I3M9CXqoOI2zl/xE822o1pf+Qtf+xP8AcP1q9iTx8HWY+/8AtU6X+QH3/wD5rU8Beg+Qp7OEBkhAYBLEL7o6mBoO9cKbfCOp4kuWjMN/tr6/2ow8zBAPxP6dK0Alrnk+X96ju4dApIC7HkZqXKuUNYb4aK9sgxr6mt32etwrnaTzEjbr8apWsKsbIK1OHZVEDTMTqoPTmZqJTvYqOBxdmbxU+fl8D+4rJcS8HZtO2m33T8q3cRYVmaSDt7wP5VSxVi3qA1vOBmAk7g/LtQppbFdl6rZUsoMsEyQSD1+H751a4dZU3EJj3pE8oqreYAwgWGCmQSSCdefaPlUmABF+3rzg+kHt+Va1cbMe24yOh4+oNk9hOm2mvPauXuXEIBzHQg+63x+6a6fizTaYkGIO4I/Gfyrhr99g2VCw9Z++fzqca2NpOtqLuKZMrrm6MujayZ6ac9+tZq4cb9K0MLeJHnBEDKfK3TWYGn8tWrOSATHu+7DETA125x99axMc2ztGv7EYeLdxurBek5R29ehqr7cvCovMsW+AEfnWj7HtFnKYDF202JmIgnf0rM9tXHiW9P5WHpqKzS9ouX5bOdskxop1gTrE6V3eJsm7aAtozP4l1vKpOgu6kx0mPjWaOI4JsOFGFdbo911KgZhEM4DjNqOYOhNa/sT7S2sG19rlu+zXG0y+GQq5ncjzXRBJbWOgrqx5FG16qjlyQ1OL9HZDf4EgtB7y3FOR5kOIZczCZEAZA3z7VnnDKjL4ciUBYHUh5ZbgkjYMpHwNdt7S/SBhr+EvWgl9XdGClkSM0HQlXMAiQT0JrlONcVTEYq5dtT4baqrQCkiX+bl2/qrllFreztU1KKWkzcKjszBVL7SBv2IgaGpruEZfeBCkESwiDmXfoYmtH2d47ZwzObxKuxUrlVm92dZA01P3VP7Ze0iYlkW0WyDOxJVhqwEgqyiYIG4q0vZM00p8GZ4czBBlgd/q7VU4tZyWgwJBJOxgxJJ+ZYfKnOEU65V1ObYchWXxQhStkKBPnLf6tIiOQE/Gs4/mR3Zv8qTa9P0RXN27GUFj/Ufzq3wnGMpTZmLg5sxkAKfLp1+elSYArqpEknNmkDlGWDynn2orGDuSgAzEFmMa9em3vV0O62PKXNM6DCKLt+4t1yCEJXUT76CJYEmAxPwFQ4fCXLlzw7YzuCRqVEgBhObKdJg7fKsfiQdbrC4CA6wJkBvMDIMa7D512nsx9IFvC2Ldr+FzlQfOG1bMxY/yabx8KlKT3sp6UzmMbh8Vh7iC7AJ2PlPSQCBodByq3jeI3bt1f5sqkSzFpBy6H98qk9s/a3+MdSlk2yupBMmNJ3AjrUeC4wEs4i1ctS93wzbueTyZDLQTrqNNKaclJIbUNNopujlWaE8pnmCd9hOtSDiGI8AuB5UKjNIEBYMZdzB5zWdirjoUPmgEOCZIzE6idj7q6d+9afEvpFxly26FkKsMpiwATO/mBp5K2rkeFyV3uvkMOL3HQ2v5C2bJIiYmdvjNV8Q9tSSxIjQj6pCxppUPCGvWzNuBcysBMTDo1sgAn3spNW+C8UtYW6z4ix/EaqVOdlCNuZHMnaD0NYwabdHTnU4wSkmt/SiTheMtrdRmcEB0eVgjKZ0JHOSPQiDRcYXxb910IysxIPI7dKDj3FUx90tYw/h5VAMOCPemWO06MAO/aohNuFdSsKsRrOgzGdtwfSryatPBzQUXKmyE4Jxrofj+tRnCN9U/Kroxyjr8v70f/kE7/L+9YapGzww9SMixnXPd/h7W7M1t2Yr9lVJlp05LrvpWzZ+kJrINrh2Ht2rTaF7oLXrxgDNcYeVTv5YIFeaXL0sWPmaZJPXt0p0v5due+pn8a6rOdqzRvtqQnkaSfLpG+i9vShwl92zF2LchoOQqfg/FLcC3etq6MTmcgG7bkb2mOo1Cn4HqZjwtp2hIGuhM/MxUTexpjTvY0MPbzHcgDc/kO9bNnBuQCpAgAjfQETvH7ms42SoCgNA6g6nmT3pW7rjYkVwSmm9+D6fpuinihcWtT52v5F/GqLnleBcHfRuh159udc6dLgn3hI30jsKvuxJk7/pU122t1QSQHUa9HAGpMRr++tOGRJ0Z9X0EpR1Lnyc+LxByqCxzSI5j9JrquFYB2lvLngAqNAgIYx9pjlMsewrLwOBVDnIGflqSF7iTvHymr9vEMuqsR6E/vrVZcyb0rgnof4dNR7svzeE+P5s37eCe2rC4qm3GsQSNYkadeVcXx7gzWmLJJQ6gjYTtA5j8Na2rvErjAgsSD3PWaVrFK48O6JXcdVPL1G+lRHIoy9ng6s/RyzY33K1eKOdPiCcyr5pECYkAx++1dHwviOcrb/xQAqhmkgLlWGI10LGPQbDWqOK4M5YZHBQmVMmB9YNG0CeXarq5UUInujXaMx5kj8q3nmjFbeTyOk6DLlyaZNpLkuvduT5BcAG3vHprrvuPmKWOw4xKZLim3dE5GiAx7Tz20qXB8bKADKDAA26BR16KKq8Q4g10gtAyzEd479q5nJL2k9z21glP/DljSj62creR7ErcVNOZUNuxGvMbd96jGL8oyLZY9wAf+UEmuqv2hfRkcgOQAHIHLZW/Wuct+z7lwtwqoTRomfhKxNdOPNFq2eJ1XQZYZFCMbT4D4RYe6Ye2EQe85BG/1RzJ+X57ptqMoUABdtvmetHYVVyqqhUGgA5fqe9blvj6ACV1AEmd4y9vs1hLJ3Hu6R6uHo/wsFphrk+eNjJxeATEIICpdGojQEjcacj929Ywt3M5QqPNOWZ0YAgA67ho11n0NdBxPi3i5IXJlLHfrl7DpQYaLj5tPFHuzs3oOTST86rHl0yq7Rl1n8P72PuKOmXoc9xLiJV/I+VWRGClQSA6gkSe8/dTsyXLAutGdHyeKIkyrEIyAwRoNd/Wud4srLeuK06EqJ5KNFHoBGlDh8S0ZZhd45HlPrXbS5R848k94yf9I2sLh2e6EUMub7R23O3YV2fD8EqKUWSTzJ1J7knbtXBYN5cOS4EN5i2UsQNcpEEDlWsLglQLlzzCZ8Vu2muv/VV3VDaiV07yb2kdNxDCh7Zt3RtqIIzI3IqQa4nE8JuLcyEBpPlYQCw5HQjWOs7VeGIET4t0ebL/AJg6xO21SFHJ8l5gQCDME6xtGw0+6k88XyP8JONtNfU1eE8MWxmKS1xvec6mD/Kumg+81bxKlkNu8hKnkdCJ5rO1c8q4n/3Af0g/lUjLiP8A3gnvbWPwp/iIp/Az/DzZDew5W5atHW2122Q+sAEqrSBopA1JP30zYVEu3CjCMzZdf5Qxg/h6aUQs3Xlb7I6dBoZBBB0A+XerfgrEVjlyReyOvplPG9W1r1RAbrAEeXbquaOXOaG5jRcRrZtlnJUycymEDKJJ5+bfnGtWBYXoPl02qUVgmlurOzJnnki4yUfoQYTEvbAVbIgfb37k71Jdxlx5zWh/uBj0p81MXq+9I5Hhi3YIHYfCnoS9MG9azs1SSOHO9aBwnmVTpIBPb7jTYKyCQW2Gp79qfG3mZ8yz8vhXYzg8EuOspbGVN+eswO+2tCmKzeQqnmgc51/qqBMI7axP4/fVrC8OeQT5YM7dKm0luUlJvYnbgjA+UrHqQfkBTrwu7ycD+tv0rRs23G7D5EfnVm2nU1k8kjdY4mK3DL/1/wDmamtYK8PeLEf6+hBB17gVsZRTg0u4ylCvLMd7eJGzOfRh+ZpguJ+3/wAD+FbeYUSXBS7nwQ0pLiT+phm5ift/7F/MUlfE/a/2J+lb4uUDOOtHc/6oft+/L6syBfxKbAsT2BgcxAqueK3+dv522rf8YdaE3R1pak+YopTyx2jkkvmYC8Wu9E+Q/Wi/8re+qD/QYrdN6N6Y36Lj7qK72f8A5ZfVmLb4neOwB9Fn7hU38diD7qk8zmXmd4zRpsPhWnmNL1inqj7qF3c3nJL6mU3EMQN7S/7W/JqZOJX20FpPk/5vWr6U+alcfdRSz9Qv9yX1M5cXf2NkH0JH3liKG7xd01a0V9W/PLWkSKQP7j9aXse6i/xXUrjI/sZeMtjFrnLjxMwBUGYTJuSNzm66701ngltdwT8dPlWsp6AChPwqnN+DncU3qluylb4YgOYLr6n/AKqz4Q7VLnAps45RUttjSSAW32FEtsDaiDdqekME0womHemoAaabNSzDvT56AFmNCaTPQHWgApoWaj8A9DTCyelAATSqQ2TT+B3FAGcuHUbKKlVAOVQG81P4hrTcwVFpYog/61UUmiBpUVZYN3pPwplutOp/frUIejA7UATC73phd71FrTlus/pSodkwY9aQBqEsaeZoodko9T86Koge9IaUBZJA7U896jPb7qYDr+NFDsmBHSnz+lRqfjRT3ikAZPrQkxTT8fwpEdf38qAEHog1MIHb86RegA5NJmqJr3akr+v79aKHYYY0oFNPQihnqaAJNO1N4g600fGgnpFAWEblMSTvS17U4FAAqDzowTS0FMaAENKEg0Sn4VNby8zQAFrD8ztVm0gXp+f30++8j9KOYmOXyqGy0qIpGp+c96Itp+9KcNpMT8Y/A1FAnkPSkAxB5betEiCOfz/vQnsSdtY0j9zUNwiT5SfnTEZUinVhP5VHHp86PN863OcNX/ZppoZpKR/1QAYJFPNMv7mjPqBSGOO1NPekFHM04YUDHA6TRZTzgUi3rTH960gC07n400dP386WWmLUDDO37/KnzDpUYHrRKnpQBLnps+uppsg/f6U8iaQDg9TRA9ZoDp3+VLNQMNjG21LMOpigy0UdaAsfN0FMSaXpTHWgB89Mf3pTwOtNPzoAdddqI+n60IpA96AEe9IPTRFJnnr+RoAbMaFvSl8KFj/1TAMNU+HaD/b9DVTNFT27wHf7/wA6TQJmgg7g0+b16/KqX8R+5iie+e896jSaaix4fMj5z+9qjZdTEdeXXaKFLp05URubadv2aVBY4Mf3/c1Ce0/IfnUjXOcR8ZmoGvt0X4n+1NITZkL6a0eaOcUqVbnONHaaNZ7fKlSpDEaEqB1pqVAEimiBNPSpDDk0y60qVAwgB0opApUqAFm+P3/2os5pUqQDT6/HajpUqBiC0maNN+1KlQA/ic9qampUAOT1pgfSlSoActrzpB+xpUqAGzUgRSpUANm/Yps0aUqVACZqCewpqVADZtadmpUqYhK1LNNKlQAS3TyP4UTXxzH7FKlSodibGN0AFVnMnanpU0hW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static.err.ee/gridfs/3E8D7127F33876BFA6DCDD602686AF94F1EE5918BEF87696DF3AB3FCF9A835A0.jpg?width=7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05099"/>
            <a:ext cx="6838950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0"/>
            <a:ext cx="8183880" cy="1051560"/>
          </a:xfrm>
        </p:spPr>
        <p:txBody>
          <a:bodyPr/>
          <a:lstStyle/>
          <a:p>
            <a:r>
              <a:rPr lang="en-US" dirty="0" smtClean="0"/>
              <a:t>Coal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457200"/>
            <a:ext cx="34290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stovesonline.co.uk/stove/img/coal-for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Different types of Coal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Peat				Low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Lignite				          |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Bituminous				|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Anthracite			High Energy</a:t>
            </a:r>
            <a:endParaRPr lang="en-US" dirty="0"/>
          </a:p>
        </p:txBody>
      </p:sp>
      <p:pic>
        <p:nvPicPr>
          <p:cNvPr id="12290" name="Picture 2" descr="http://www.wou.edu/las/physci/GS361/Fossil%20fuels/peat_to_anthrac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7772400" cy="2543175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5943600" y="2209800"/>
            <a:ext cx="3810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 smtClean="0"/>
              <a:t>Petroleum – organic liquid plant/animal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65176" indent="-265176">
              <a:defRPr/>
            </a:pPr>
            <a:r>
              <a:rPr lang="en-US" dirty="0" smtClean="0"/>
              <a:t>Contains carbon and hydrogen</a:t>
            </a:r>
          </a:p>
          <a:p>
            <a:pPr marL="265176" indent="-265176">
              <a:defRPr/>
            </a:pPr>
            <a:r>
              <a:rPr lang="en-US" dirty="0" smtClean="0"/>
              <a:t>Refined as gasoline, kerosene, lubricants, etc.</a:t>
            </a:r>
          </a:p>
          <a:p>
            <a:pPr marL="265176" indent="-265176">
              <a:defRPr/>
            </a:pPr>
            <a:r>
              <a:rPr lang="en-US" dirty="0" smtClean="0"/>
              <a:t>Used to heat homes, run cars, in plastics, fertilizers, dyes, medicines…</a:t>
            </a:r>
          </a:p>
          <a:p>
            <a:pPr marL="265176" indent="-265176">
              <a:defRPr/>
            </a:pPr>
            <a:r>
              <a:rPr lang="en-US" dirty="0" smtClean="0"/>
              <a:t>Must drill wells to tap source</a:t>
            </a:r>
          </a:p>
          <a:p>
            <a:pPr marL="265176" indent="-265176">
              <a:defRPr/>
            </a:pPr>
            <a:r>
              <a:rPr lang="en-US" dirty="0" smtClean="0"/>
              <a:t>Often found with natural gas</a:t>
            </a:r>
            <a:endParaRPr lang="en-US" dirty="0"/>
          </a:p>
        </p:txBody>
      </p:sp>
      <p:pic>
        <p:nvPicPr>
          <p:cNvPr id="14" name="Picture 2" descr="http://www.investigroup.com/wp-content/uploads/2014/07/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84" y="2362200"/>
            <a:ext cx="4272712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381</Words>
  <Application>Microsoft Office PowerPoint</Application>
  <PresentationFormat>On-screen Show (4:3)</PresentationFormat>
  <Paragraphs>64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Office Theme</vt:lpstr>
      <vt:lpstr>Fossil Fuels</vt:lpstr>
      <vt:lpstr>Fossil Fuels</vt:lpstr>
      <vt:lpstr>Coal – organic sedimentary rock</vt:lpstr>
      <vt:lpstr>India: Digging Deep for Coal</vt:lpstr>
      <vt:lpstr>What is peat?</vt:lpstr>
      <vt:lpstr>How we harvest/mine peat?</vt:lpstr>
      <vt:lpstr>Coal formation</vt:lpstr>
      <vt:lpstr>Different types of Coal</vt:lpstr>
      <vt:lpstr>Petroleum – organic liquid plant/animal remains</vt:lpstr>
      <vt:lpstr>Drilling for Oil</vt:lpstr>
      <vt:lpstr>Natural Gas</vt:lpstr>
      <vt:lpstr>Natural Gas Extraction (Hydraulic Fracturing AKA “Fracking”)</vt:lpstr>
      <vt:lpstr>PowerPoint Presentation</vt:lpstr>
      <vt:lpstr>Environmental Impact</vt:lpstr>
      <vt:lpstr>True or False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Resourses</dc:title>
  <dc:creator>WCPSS</dc:creator>
  <cp:lastModifiedBy>Carpano, Safeya</cp:lastModifiedBy>
  <cp:revision>37</cp:revision>
  <dcterms:created xsi:type="dcterms:W3CDTF">2010-02-25T12:20:44Z</dcterms:created>
  <dcterms:modified xsi:type="dcterms:W3CDTF">2016-12-11T17:44:24Z</dcterms:modified>
</cp:coreProperties>
</file>