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4" r:id="rId2"/>
    <p:sldId id="301" r:id="rId3"/>
    <p:sldId id="328" r:id="rId4"/>
    <p:sldId id="302" r:id="rId5"/>
    <p:sldId id="322" r:id="rId6"/>
    <p:sldId id="303" r:id="rId7"/>
    <p:sldId id="304" r:id="rId8"/>
    <p:sldId id="278" r:id="rId9"/>
    <p:sldId id="279" r:id="rId10"/>
    <p:sldId id="280" r:id="rId11"/>
    <p:sldId id="281" r:id="rId12"/>
    <p:sldId id="282" r:id="rId13"/>
    <p:sldId id="283" r:id="rId14"/>
    <p:sldId id="284" r:id="rId15"/>
    <p:sldId id="285" r:id="rId16"/>
    <p:sldId id="286" r:id="rId17"/>
    <p:sldId id="332" r:id="rId18"/>
    <p:sldId id="305" r:id="rId19"/>
    <p:sldId id="293" r:id="rId20"/>
    <p:sldId id="294" r:id="rId21"/>
    <p:sldId id="295" r:id="rId22"/>
    <p:sldId id="306" r:id="rId23"/>
    <p:sldId id="307" r:id="rId24"/>
    <p:sldId id="308" r:id="rId25"/>
    <p:sldId id="309" r:id="rId26"/>
    <p:sldId id="310" r:id="rId27"/>
    <p:sldId id="329" r:id="rId28"/>
    <p:sldId id="311" r:id="rId29"/>
    <p:sldId id="316" r:id="rId30"/>
    <p:sldId id="317" r:id="rId31"/>
    <p:sldId id="330"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6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8188A-42B3-4F5E-A4E3-953E493CE3C8}" type="datetimeFigureOut">
              <a:rPr lang="en-US" smtClean="0"/>
              <a:pPr/>
              <a:t>5/10/2017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DB91F8-26AA-4F99-A58C-C57BBBE48821}" type="slidenum">
              <a:rPr lang="en-US" smtClean="0"/>
              <a:pPr/>
              <a:t>‹#›</a:t>
            </a:fld>
            <a:endParaRPr lang="en-US"/>
          </a:p>
        </p:txBody>
      </p:sp>
    </p:spTree>
    <p:extLst>
      <p:ext uri="{BB962C8B-B14F-4D97-AF65-F5344CB8AC3E}">
        <p14:creationId xmlns:p14="http://schemas.microsoft.com/office/powerpoint/2010/main" val="164245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Scientists have a good understanding of what has changed earth’s climate in the past:</a:t>
            </a:r>
          </a:p>
          <a:p>
            <a:pPr eaLnBrk="1" hangingPunct="1">
              <a:spcBef>
                <a:spcPct val="0"/>
              </a:spcBef>
              <a:buFontTx/>
              <a:buChar char="•"/>
            </a:pPr>
            <a:r>
              <a:rPr lang="en-US" dirty="0"/>
              <a:t> Incoming solar radiation is the main climate driver. Its energy output increased about 0.1% from 1750 to 1950, increasing temperatures by 0.2°F (0.1°C) in the first part of the 20</a:t>
            </a:r>
            <a:r>
              <a:rPr lang="en-US" baseline="30000" dirty="0"/>
              <a:t>th</a:t>
            </a:r>
            <a:r>
              <a:rPr lang="en-US" dirty="0"/>
              <a:t> century. But since 1979, when we began taking measurements from space, the data show no long-term change in total solar energy, even though Earth has been warming.</a:t>
            </a:r>
          </a:p>
          <a:p>
            <a:pPr eaLnBrk="1" hangingPunct="1">
              <a:spcBef>
                <a:spcPct val="0"/>
              </a:spcBef>
              <a:buFontTx/>
              <a:buChar char="•"/>
            </a:pPr>
            <a:r>
              <a:rPr lang="en-US" dirty="0"/>
              <a:t>  Repetitive cycles in Earth’s orbit that occur over tens of thousands of years can influence the angle and timing of sunlight. </a:t>
            </a:r>
          </a:p>
          <a:p>
            <a:pPr eaLnBrk="1" hangingPunct="1">
              <a:spcBef>
                <a:spcPct val="0"/>
              </a:spcBef>
              <a:buFontTx/>
              <a:buChar char="•"/>
            </a:pPr>
            <a:r>
              <a:rPr lang="en-US" dirty="0"/>
              <a:t>In the distant past, drifting continents make a big difference in climate over millions of years by changing ice caps at the poles and by altering ocean currents, which transport heat and cold throughout the ocean depths. </a:t>
            </a:r>
          </a:p>
          <a:p>
            <a:pPr eaLnBrk="1" hangingPunct="1">
              <a:spcBef>
                <a:spcPct val="0"/>
              </a:spcBef>
              <a:buFontTx/>
              <a:buChar char="•"/>
            </a:pPr>
            <a:r>
              <a:rPr lang="en-US" dirty="0"/>
              <a:t>Huge volcanic eruptions can cool Earth by injecting ash and tiny particles into the stratosphere. </a:t>
            </a:r>
          </a:p>
          <a:p>
            <a:pPr eaLnBrk="1" hangingPunct="1">
              <a:spcBef>
                <a:spcPct val="0"/>
              </a:spcBef>
              <a:buFontTx/>
              <a:buChar char="•"/>
            </a:pPr>
            <a:r>
              <a:rPr lang="en-US" dirty="0"/>
              <a:t>Changes in the concentration of greenhouse gases, which occur both naturally and as a result of human activities, also influence Earth’s climate. </a:t>
            </a:r>
          </a:p>
          <a:p>
            <a:pPr eaLnBrk="1" hangingPunct="1">
              <a:spcBef>
                <a:spcPct val="0"/>
              </a:spcBef>
            </a:pPr>
            <a:endParaRPr lang="en-US" dirty="0"/>
          </a:p>
        </p:txBody>
      </p:sp>
      <p:sp>
        <p:nvSpPr>
          <p:cNvPr id="327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75350BD-2F49-4A00-B17E-DE4B3FB5916F}"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82640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686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24ADEF1-F91D-2E45-962E-100B1E861115}" type="slidenum">
              <a:rPr lang="en-US" sz="1200">
                <a:ea typeface="ＭＳ Ｐゴシック" charset="-128"/>
                <a:cs typeface="ＭＳ Ｐゴシック" charset="-128"/>
              </a:rPr>
              <a:pPr algn="r" eaLnBrk="0" hangingPunct="0"/>
              <a:t>16</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79233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8B138ED-6EB1-4C08-B197-C5C608D26872}" type="slidenum">
              <a:rPr lang="en-US" smtClean="0">
                <a:solidFill>
                  <a:srgbClr val="000000"/>
                </a:solidFill>
              </a:rPr>
              <a:pPr/>
              <a:t>18</a:t>
            </a:fld>
            <a:endParaRPr lang="en-US" dirty="0">
              <a:solidFill>
                <a:srgbClr val="000000"/>
              </a:solidFill>
            </a:endParaRPr>
          </a:p>
        </p:txBody>
      </p:sp>
      <p:sp>
        <p:nvSpPr>
          <p:cNvPr id="330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tabLst>
                <a:tab pos="266700" algn="l"/>
                <a:tab pos="533400" algn="l"/>
                <a:tab pos="800100" algn="l"/>
                <a:tab pos="1066800" algn="l"/>
                <a:tab pos="1333500" algn="l"/>
                <a:tab pos="1600200" algn="l"/>
                <a:tab pos="1866900" algn="l"/>
                <a:tab pos="2133600" algn="l"/>
                <a:tab pos="2400300" algn="l"/>
                <a:tab pos="2667000" algn="l"/>
                <a:tab pos="2933700" algn="l"/>
                <a:tab pos="3200400" algn="l"/>
              </a:tabLst>
            </a:pPr>
            <a:endParaRPr lang="en-US" sz="900" dirty="0">
              <a:latin typeface="55 Helvetica Roman"/>
              <a:sym typeface="55 Helvetica Roman"/>
            </a:endParaRPr>
          </a:p>
        </p:txBody>
      </p:sp>
    </p:spTree>
    <p:extLst>
      <p:ext uri="{BB962C8B-B14F-4D97-AF65-F5344CB8AC3E}">
        <p14:creationId xmlns:p14="http://schemas.microsoft.com/office/powerpoint/2010/main" val="726392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2044214-CC3C-4F74-AA1F-AC1E508406D7}" type="slidenum">
              <a:rPr lang="en-US" sz="1200"/>
              <a:pPr eaLnBrk="1" hangingPunct="1"/>
              <a:t>26</a:t>
            </a:fld>
            <a:endParaRPr lang="en-US" sz="1200" dirty="0"/>
          </a:p>
        </p:txBody>
      </p:sp>
    </p:spTree>
    <p:extLst>
      <p:ext uri="{BB962C8B-B14F-4D97-AF65-F5344CB8AC3E}">
        <p14:creationId xmlns:p14="http://schemas.microsoft.com/office/powerpoint/2010/main" val="3621109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23B7B3C-0450-4301-AF50-49474BE72CD8}" type="slidenum">
              <a:rPr lang="en-US" smtClean="0"/>
              <a:pPr/>
              <a:t>27</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5510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C90D03B-1FC3-4F3D-A74F-5868D6E7D5D0}" type="slidenum">
              <a:rPr lang="en-US" smtClean="0"/>
              <a:pPr/>
              <a:t>29</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82087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2765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99FBCD8-E514-C04C-89B5-340BCF0C04C5}" type="slidenum">
              <a:rPr lang="en-US" sz="1200">
                <a:ea typeface="ＭＳ Ｐゴシック" charset="-128"/>
                <a:cs typeface="ＭＳ Ｐゴシック" charset="-128"/>
              </a:rPr>
              <a:pPr algn="r" eaLnBrk="0" hangingPunct="0"/>
              <a:t>8</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36295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2867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F58947F-A750-3E47-97BF-8BFDFA74C6C6}" type="slidenum">
              <a:rPr lang="en-US" sz="1200">
                <a:ea typeface="ＭＳ Ｐゴシック" charset="-128"/>
                <a:cs typeface="ＭＳ Ｐゴシック" charset="-128"/>
              </a:rPr>
              <a:pPr algn="r" eaLnBrk="0" hangingPunct="0"/>
              <a:t>9</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3611947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29700"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CEE14C82-580B-8A4D-B6F9-1F07DE7F3D6B}" type="slidenum">
              <a:rPr lang="en-US" sz="1200">
                <a:ea typeface="ＭＳ Ｐゴシック" charset="-128"/>
                <a:cs typeface="ＭＳ Ｐゴシック" charset="-128"/>
              </a:rPr>
              <a:pPr algn="r" eaLnBrk="0" hangingPunct="0"/>
              <a:t>10</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2501468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072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746C96C8-EAD3-7240-B21A-049439626A4F}" type="slidenum">
              <a:rPr lang="en-US" sz="1200">
                <a:ea typeface="ＭＳ Ｐゴシック" charset="-128"/>
                <a:cs typeface="ＭＳ Ｐゴシック" charset="-128"/>
              </a:rPr>
              <a:pPr algn="r" eaLnBrk="0" hangingPunct="0"/>
              <a:t>11</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394749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174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54CE8A61-4E5C-8C4A-B442-F165316CE54A}" type="slidenum">
              <a:rPr lang="en-US" sz="1200">
                <a:ea typeface="ＭＳ Ｐゴシック" charset="-128"/>
                <a:cs typeface="ＭＳ Ｐゴシック" charset="-128"/>
              </a:rPr>
              <a:pPr algn="r" eaLnBrk="0" hangingPunct="0"/>
              <a:t>12</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1616782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2772"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F124C0A2-2148-384D-88E6-089E56046534}" type="slidenum">
              <a:rPr lang="en-US" sz="1200">
                <a:ea typeface="ＭＳ Ｐゴシック" charset="-128"/>
                <a:cs typeface="ＭＳ Ｐゴシック" charset="-128"/>
              </a:rPr>
              <a:pPr algn="r" eaLnBrk="0" hangingPunct="0"/>
              <a:t>13</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45714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3796"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B1BBE3BC-CEAA-5A41-9339-1716565540FA}" type="slidenum">
              <a:rPr lang="en-US" sz="1200">
                <a:ea typeface="ＭＳ Ｐゴシック" charset="-128"/>
                <a:cs typeface="ＭＳ Ｐゴシック" charset="-128"/>
              </a:rPr>
              <a:pPr algn="r" eaLnBrk="0" hangingPunct="0"/>
              <a:t>14</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258590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914400" y="4343400"/>
            <a:ext cx="5029200" cy="4114800"/>
          </a:xfrm>
          <a:noFill/>
        </p:spPr>
        <p:txBody>
          <a:bodyPr wrap="square" numCol="1" anchor="t" anchorCtr="0" compatLnSpc="1">
            <a:prstTxWarp prst="textNoShape">
              <a:avLst/>
            </a:prstTxWarp>
          </a:bodyPr>
          <a:lstStyle/>
          <a:p>
            <a:endParaRPr lang="en-US"/>
          </a:p>
        </p:txBody>
      </p:sp>
      <p:sp>
        <p:nvSpPr>
          <p:cNvPr id="36868"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24ADEF1-F91D-2E45-962E-100B1E861115}" type="slidenum">
              <a:rPr lang="en-US" sz="1200">
                <a:ea typeface="ＭＳ Ｐゴシック" charset="-128"/>
                <a:cs typeface="ＭＳ Ｐゴシック" charset="-128"/>
              </a:rPr>
              <a:pPr algn="r" eaLnBrk="0" hangingPunct="0"/>
              <a:t>15</a:t>
            </a:fld>
            <a:endParaRPr lang="en-US" sz="1200">
              <a:ea typeface="ＭＳ Ｐゴシック" charset="-128"/>
              <a:cs typeface="ＭＳ Ｐゴシック" charset="-128"/>
            </a:endParaRPr>
          </a:p>
        </p:txBody>
      </p:sp>
    </p:spTree>
    <p:extLst>
      <p:ext uri="{BB962C8B-B14F-4D97-AF65-F5344CB8AC3E}">
        <p14:creationId xmlns:p14="http://schemas.microsoft.com/office/powerpoint/2010/main" val="365588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F25429-CC63-43F6-8B07-26C5D33288F6}"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27898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F25429-CC63-43F6-8B07-26C5D33288F6}"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49102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F25429-CC63-43F6-8B07-26C5D33288F6}"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11950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81F2810-3BD3-4C48-8F89-876EDAA6AB2C}" type="slidenum">
              <a:rPr lang="en-US"/>
              <a:pPr>
                <a:defRPr/>
              </a:pPr>
              <a:t>‹#›</a:t>
            </a:fld>
            <a:endParaRPr lang="en-US"/>
          </a:p>
        </p:txBody>
      </p:sp>
    </p:spTree>
    <p:extLst>
      <p:ext uri="{BB962C8B-B14F-4D97-AF65-F5344CB8AC3E}">
        <p14:creationId xmlns:p14="http://schemas.microsoft.com/office/powerpoint/2010/main" val="380804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452F66-81CE-4D76-A4E2-8BD6C7532E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F25429-CC63-43F6-8B07-26C5D33288F6}"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343551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F25429-CC63-43F6-8B07-26C5D33288F6}"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2108920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F25429-CC63-43F6-8B07-26C5D33288F6}"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163533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F25429-CC63-43F6-8B07-26C5D33288F6}" type="datetimeFigureOut">
              <a:rPr lang="en-US" smtClean="0"/>
              <a:pPr/>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125399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F25429-CC63-43F6-8B07-26C5D33288F6}" type="datetimeFigureOut">
              <a:rPr lang="en-US" smtClean="0"/>
              <a:pPr/>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200686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25429-CC63-43F6-8B07-26C5D33288F6}" type="datetimeFigureOut">
              <a:rPr lang="en-US" smtClean="0"/>
              <a:pPr/>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302078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F25429-CC63-43F6-8B07-26C5D33288F6}"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419250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F25429-CC63-43F6-8B07-26C5D33288F6}"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F71EB-56FF-4A8D-AD2F-6F75982ECD91}" type="slidenum">
              <a:rPr lang="en-US" smtClean="0"/>
              <a:pPr/>
              <a:t>‹#›</a:t>
            </a:fld>
            <a:endParaRPr lang="en-US"/>
          </a:p>
        </p:txBody>
      </p:sp>
    </p:spTree>
    <p:extLst>
      <p:ext uri="{BB962C8B-B14F-4D97-AF65-F5344CB8AC3E}">
        <p14:creationId xmlns:p14="http://schemas.microsoft.com/office/powerpoint/2010/main" val="96406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25429-CC63-43F6-8B07-26C5D33288F6}" type="datetimeFigureOut">
              <a:rPr lang="en-US" smtClean="0"/>
              <a:pPr/>
              <a:t>5/10/2017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F71EB-56FF-4A8D-AD2F-6F75982ECD91}" type="slidenum">
              <a:rPr lang="en-US" smtClean="0"/>
              <a:pPr/>
              <a:t>‹#›</a:t>
            </a:fld>
            <a:endParaRPr lang="en-US"/>
          </a:p>
        </p:txBody>
      </p:sp>
    </p:spTree>
    <p:extLst>
      <p:ext uri="{BB962C8B-B14F-4D97-AF65-F5344CB8AC3E}">
        <p14:creationId xmlns:p14="http://schemas.microsoft.com/office/powerpoint/2010/main" val="76247188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w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regentsprep.org/Regents/earthsci/graphics/102A_19.gif" TargetMode="External"/><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Warm-Up</a:t>
            </a:r>
          </a:p>
        </p:txBody>
      </p:sp>
      <p:sp>
        <p:nvSpPr>
          <p:cNvPr id="3" name="Content Placeholder 2"/>
          <p:cNvSpPr>
            <a:spLocks noGrp="1"/>
          </p:cNvSpPr>
          <p:nvPr>
            <p:ph sz="half" idx="1"/>
          </p:nvPr>
        </p:nvSpPr>
        <p:spPr>
          <a:xfrm>
            <a:off x="457200" y="1600200"/>
            <a:ext cx="4191000" cy="5257800"/>
          </a:xfrm>
        </p:spPr>
        <p:txBody>
          <a:bodyPr>
            <a:normAutofit fontScale="92500"/>
          </a:bodyPr>
          <a:lstStyle/>
          <a:p>
            <a:pPr>
              <a:buNone/>
            </a:pPr>
            <a:r>
              <a:rPr lang="en-US" b="1" dirty="0" smtClean="0"/>
              <a:t>1</a:t>
            </a:r>
            <a:r>
              <a:rPr lang="en-US" b="1" dirty="0" smtClean="0"/>
              <a:t>. </a:t>
            </a:r>
            <a:r>
              <a:rPr lang="en-US" b="1" dirty="0"/>
              <a:t>Which of the following is an example of climate? </a:t>
            </a:r>
            <a:endParaRPr lang="en-US" dirty="0"/>
          </a:p>
          <a:p>
            <a:pPr marL="514350" indent="-514350">
              <a:buAutoNum type="alphaUcPeriod"/>
            </a:pPr>
            <a:r>
              <a:rPr lang="en-US" dirty="0"/>
              <a:t>The current temperature in Raleigh 		</a:t>
            </a:r>
          </a:p>
          <a:p>
            <a:pPr marL="514350" indent="-514350">
              <a:buAutoNum type="alphaUcPeriod"/>
            </a:pPr>
            <a:r>
              <a:rPr lang="en-US" dirty="0"/>
              <a:t>The average current temperature in North Carolina </a:t>
            </a:r>
          </a:p>
          <a:p>
            <a:pPr>
              <a:buNone/>
            </a:pPr>
            <a:r>
              <a:rPr lang="en-US" dirty="0"/>
              <a:t>C. The relative humidity in Raleigh</a:t>
            </a:r>
          </a:p>
          <a:p>
            <a:pPr>
              <a:buNone/>
            </a:pPr>
            <a:r>
              <a:rPr lang="en-US" dirty="0"/>
              <a:t>D. The average temperature in Raleigh over the past 30 years </a:t>
            </a:r>
          </a:p>
          <a:p>
            <a:pPr marL="514350" indent="-514350">
              <a:buFont typeface="+mj-lt"/>
              <a:buAutoNum type="arabicPeriod"/>
            </a:pPr>
            <a:endParaRPr lang="en-US" dirty="0">
              <a:solidFill>
                <a:srgbClr val="FFFF00"/>
              </a:solidFill>
            </a:endParaRPr>
          </a:p>
        </p:txBody>
      </p:sp>
      <p:sp>
        <p:nvSpPr>
          <p:cNvPr id="4" name="Content Placeholder 3"/>
          <p:cNvSpPr>
            <a:spLocks noGrp="1"/>
          </p:cNvSpPr>
          <p:nvPr>
            <p:ph sz="half" idx="2"/>
          </p:nvPr>
        </p:nvSpPr>
        <p:spPr>
          <a:xfrm>
            <a:off x="4648200" y="1600200"/>
            <a:ext cx="4038600" cy="5257800"/>
          </a:xfrm>
        </p:spPr>
        <p:txBody>
          <a:bodyPr>
            <a:normAutofit fontScale="92500"/>
          </a:bodyPr>
          <a:lstStyle/>
          <a:p>
            <a:pPr>
              <a:buNone/>
            </a:pPr>
            <a:r>
              <a:rPr lang="en-US" b="1" dirty="0"/>
              <a:t>2</a:t>
            </a:r>
            <a:r>
              <a:rPr lang="en-US" b="1" dirty="0" smtClean="0"/>
              <a:t>. </a:t>
            </a:r>
            <a:r>
              <a:rPr lang="en-US" b="1" dirty="0"/>
              <a:t>What two factors are most important when </a:t>
            </a:r>
            <a:r>
              <a:rPr lang="en-US" b="1" dirty="0" smtClean="0"/>
              <a:t>classifying </a:t>
            </a:r>
            <a:r>
              <a:rPr lang="en-US" b="1" dirty="0"/>
              <a:t>different climates?</a:t>
            </a:r>
            <a:endParaRPr lang="en-US" dirty="0"/>
          </a:p>
          <a:p>
            <a:pPr marL="514350" indent="-514350">
              <a:buAutoNum type="alphaUcPeriod"/>
            </a:pPr>
            <a:r>
              <a:rPr lang="en-US" dirty="0"/>
              <a:t>Temperature and Air Pressure		</a:t>
            </a:r>
          </a:p>
          <a:p>
            <a:pPr marL="514350" indent="-514350">
              <a:buNone/>
            </a:pPr>
            <a:r>
              <a:rPr lang="en-US" dirty="0"/>
              <a:t>B. Temperature and Elevation</a:t>
            </a:r>
          </a:p>
          <a:p>
            <a:pPr>
              <a:buNone/>
            </a:pPr>
            <a:r>
              <a:rPr lang="en-US" dirty="0"/>
              <a:t>C. Temperature and Precipitation	</a:t>
            </a:r>
          </a:p>
          <a:p>
            <a:pPr>
              <a:buNone/>
            </a:pPr>
            <a:r>
              <a:rPr lang="en-US" dirty="0"/>
              <a:t>D. Precipitation and Location</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45873"/>
            <a:ext cx="9144000" cy="2062103"/>
          </a:xfrm>
          <a:prstGeom prst="rect">
            <a:avLst/>
          </a:prstGeom>
          <a:noFill/>
          <a:ln w="9525">
            <a:noFill/>
            <a:miter lim="800000"/>
            <a:headEnd/>
            <a:tailEnd/>
          </a:ln>
        </p:spPr>
        <p:txBody>
          <a:bodyPr wrap="square" anchor="ctr">
            <a:prstTxWarp prst="textNoShape">
              <a:avLst/>
            </a:prstTxWarp>
            <a:spAutoFit/>
          </a:bodyPr>
          <a:lstStyle/>
          <a:p>
            <a:pPr eaLnBrk="0" hangingPunct="0"/>
            <a:r>
              <a:rPr lang="en-US" sz="3200" dirty="0">
                <a:solidFill>
                  <a:srgbClr val="FFFF00"/>
                </a:solidFill>
                <a:latin typeface="Tw Cen MT" charset="0"/>
                <a:ea typeface="SimSun" pitchFamily="2" charset="-122"/>
                <a:cs typeface="SimSun" pitchFamily="2" charset="-122"/>
              </a:rPr>
              <a:t>2. Fossil fuels are energy sources made from </a:t>
            </a:r>
            <a:r>
              <a:rPr lang="en-US" sz="3200" u="sng" dirty="0">
                <a:solidFill>
                  <a:srgbClr val="FFFF00"/>
                </a:solidFill>
                <a:latin typeface="Tw Cen MT" charset="0"/>
                <a:ea typeface="SimSun" pitchFamily="2" charset="-122"/>
                <a:cs typeface="SimSun" pitchFamily="2" charset="-122"/>
              </a:rPr>
              <a:t>the remains of dead plants and animals</a:t>
            </a:r>
            <a:r>
              <a:rPr lang="en-US" sz="3200" dirty="0">
                <a:solidFill>
                  <a:srgbClr val="FFFF00"/>
                </a:solidFill>
                <a:latin typeface="Tw Cen MT" charset="0"/>
                <a:ea typeface="SimSun" pitchFamily="2" charset="-122"/>
                <a:cs typeface="SimSun" pitchFamily="2" charset="-122"/>
              </a:rPr>
              <a:t>. The most commonly used fossil fuels are </a:t>
            </a:r>
            <a:r>
              <a:rPr lang="en-US" sz="3200" u="sng" dirty="0">
                <a:solidFill>
                  <a:srgbClr val="FFFF00"/>
                </a:solidFill>
                <a:latin typeface="Tw Cen MT" charset="0"/>
                <a:ea typeface="SimSun" pitchFamily="2" charset="-122"/>
                <a:cs typeface="SimSun" pitchFamily="2" charset="-122"/>
              </a:rPr>
              <a:t>coal, oil/petroleum, and natural gas</a:t>
            </a:r>
            <a:r>
              <a:rPr lang="en-US" sz="3200" dirty="0">
                <a:solidFill>
                  <a:srgbClr val="FFFF00"/>
                </a:solidFill>
                <a:latin typeface="Tw Cen MT" charset="0"/>
                <a:ea typeface="SimSun" pitchFamily="2" charset="-122"/>
                <a:cs typeface="SimSun" pitchFamily="2" charset="-122"/>
              </a:rPr>
              <a:t>. </a:t>
            </a:r>
            <a:endParaRPr lang="en-US" sz="3200" dirty="0">
              <a:solidFill>
                <a:srgbClr val="FFFF00"/>
              </a:solidFill>
              <a:latin typeface="Tw Cen MT" charset="0"/>
            </a:endParaRPr>
          </a:p>
        </p:txBody>
      </p:sp>
      <p:pic>
        <p:nvPicPr>
          <p:cNvPr id="10243"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0244"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1042988" y="3627438"/>
            <a:ext cx="1733550" cy="1809750"/>
          </a:xfrm>
          <a:prstGeom prst="rect">
            <a:avLst/>
          </a:prstGeom>
          <a:noFill/>
          <a:ln w="9525">
            <a:noFill/>
            <a:miter lim="800000"/>
            <a:headEnd/>
            <a:tailEnd/>
          </a:ln>
        </p:spPr>
      </p:pic>
      <p:pic>
        <p:nvPicPr>
          <p:cNvPr id="10245"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678613" y="3975100"/>
            <a:ext cx="1898650" cy="1514475"/>
          </a:xfrm>
          <a:prstGeom prst="rect">
            <a:avLst/>
          </a:prstGeom>
          <a:noFill/>
          <a:ln w="9525">
            <a:noFill/>
            <a:miter lim="800000"/>
            <a:headEnd/>
            <a:tailEnd/>
          </a:ln>
        </p:spPr>
      </p:pic>
      <p:pic>
        <p:nvPicPr>
          <p:cNvPr id="10246"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505200" y="2743200"/>
            <a:ext cx="2378075" cy="1654175"/>
          </a:xfrm>
          <a:prstGeom prst="rect">
            <a:avLst/>
          </a:prstGeom>
          <a:noFill/>
          <a:ln w="9525">
            <a:noFill/>
            <a:miter lim="800000"/>
            <a:headEnd/>
            <a:tailEnd/>
          </a:ln>
        </p:spPr>
      </p:pic>
      <p:sp>
        <p:nvSpPr>
          <p:cNvPr id="7" name="Cloud 6"/>
          <p:cNvSpPr/>
          <p:nvPr/>
        </p:nvSpPr>
        <p:spPr>
          <a:xfrm>
            <a:off x="243840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25780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68667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666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Tree>
    <p:extLst>
      <p:ext uri="{BB962C8B-B14F-4D97-AF65-F5344CB8AC3E}">
        <p14:creationId xmlns:p14="http://schemas.microsoft.com/office/powerpoint/2010/main" val="282784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0" y="-35784"/>
            <a:ext cx="9144000" cy="1569660"/>
          </a:xfrm>
          <a:prstGeom prst="rect">
            <a:avLst/>
          </a:prstGeom>
          <a:noFill/>
          <a:ln w="9525">
            <a:noFill/>
            <a:miter lim="800000"/>
            <a:headEnd/>
            <a:tailEnd/>
          </a:ln>
        </p:spPr>
        <p:txBody>
          <a:bodyPr anchor="ctr">
            <a:prstTxWarp prst="textNoShape">
              <a:avLst/>
            </a:prstTxWarp>
            <a:spAutoFit/>
          </a:bodyPr>
          <a:lstStyle/>
          <a:p>
            <a:pPr algn="ctr" eaLnBrk="0" hangingPunct="0"/>
            <a:r>
              <a:rPr lang="en-US" sz="3200" dirty="0">
                <a:solidFill>
                  <a:srgbClr val="FFFF00"/>
                </a:solidFill>
                <a:latin typeface="Tw Cen MT" charset="0"/>
                <a:ea typeface="SimSun" pitchFamily="2" charset="-122"/>
                <a:cs typeface="SimSun" pitchFamily="2" charset="-122"/>
              </a:rPr>
              <a:t>3. Burning these fossil fuels to make household products produces </a:t>
            </a:r>
            <a:r>
              <a:rPr lang="en-US" sz="3200" u="sng" dirty="0">
                <a:solidFill>
                  <a:srgbClr val="FFFF00"/>
                </a:solidFill>
                <a:latin typeface="Tw Cen MT" charset="0"/>
                <a:ea typeface="SimSun" pitchFamily="2" charset="-122"/>
                <a:cs typeface="SimSun" pitchFamily="2" charset="-122"/>
              </a:rPr>
              <a:t>CO2 </a:t>
            </a:r>
            <a:r>
              <a:rPr lang="en-US" sz="3200" dirty="0">
                <a:solidFill>
                  <a:srgbClr val="FFFF00"/>
                </a:solidFill>
                <a:latin typeface="Tw Cen MT" charset="0"/>
                <a:ea typeface="SimSun" pitchFamily="2" charset="-122"/>
                <a:cs typeface="SimSun" pitchFamily="2" charset="-122"/>
              </a:rPr>
              <a:t>and this CO2 is released into the </a:t>
            </a:r>
            <a:r>
              <a:rPr lang="en-US" sz="3200" u="sng" dirty="0">
                <a:solidFill>
                  <a:srgbClr val="FFFF00"/>
                </a:solidFill>
                <a:latin typeface="Tw Cen MT" charset="0"/>
                <a:ea typeface="SimSun" pitchFamily="2" charset="-122"/>
                <a:cs typeface="SimSun" pitchFamily="2" charset="-122"/>
              </a:rPr>
              <a:t>atmosphere</a:t>
            </a:r>
            <a:r>
              <a:rPr lang="en-US" sz="3200" dirty="0">
                <a:solidFill>
                  <a:srgbClr val="FFFF00"/>
                </a:solidFill>
                <a:latin typeface="Tw Cen MT" charset="0"/>
                <a:ea typeface="SimSun" pitchFamily="2" charset="-122"/>
                <a:cs typeface="SimSun" pitchFamily="2" charset="-122"/>
              </a:rPr>
              <a:t>. </a:t>
            </a:r>
            <a:endParaRPr lang="en-US" sz="3200" dirty="0">
              <a:solidFill>
                <a:srgbClr val="FFFF00"/>
              </a:solidFill>
              <a:latin typeface="Tw Cen MT" charset="0"/>
            </a:endParaRPr>
          </a:p>
        </p:txBody>
      </p:sp>
      <p:pic>
        <p:nvPicPr>
          <p:cNvPr id="11267"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1268"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1269"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1270"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1555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1" name="TextBox 10"/>
          <p:cNvSpPr txBox="1">
            <a:spLocks noChangeArrowheads="1"/>
          </p:cNvSpPr>
          <p:nvPr/>
        </p:nvSpPr>
        <p:spPr bwMode="auto">
          <a:xfrm>
            <a:off x="1371600" y="4038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2" name="TextBox 11"/>
          <p:cNvSpPr txBox="1">
            <a:spLocks noChangeArrowheads="1"/>
          </p:cNvSpPr>
          <p:nvPr/>
        </p:nvSpPr>
        <p:spPr bwMode="auto">
          <a:xfrm>
            <a:off x="3657600" y="2971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 name="TextBox 12"/>
          <p:cNvSpPr txBox="1">
            <a:spLocks noChangeArrowheads="1"/>
          </p:cNvSpPr>
          <p:nvPr/>
        </p:nvSpPr>
        <p:spPr bwMode="auto">
          <a:xfrm>
            <a:off x="68580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 name="TextBox 13"/>
          <p:cNvSpPr txBox="1">
            <a:spLocks noChangeArrowheads="1"/>
          </p:cNvSpPr>
          <p:nvPr/>
        </p:nvSpPr>
        <p:spPr bwMode="auto">
          <a:xfrm>
            <a:off x="8001000" y="3810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5" name="TextBox 14"/>
          <p:cNvSpPr txBox="1">
            <a:spLocks noChangeArrowheads="1"/>
          </p:cNvSpPr>
          <p:nvPr/>
        </p:nvSpPr>
        <p:spPr bwMode="auto">
          <a:xfrm>
            <a:off x="609600" y="3733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6" name="TextBox 15"/>
          <p:cNvSpPr txBox="1">
            <a:spLocks noChangeArrowheads="1"/>
          </p:cNvSpPr>
          <p:nvPr/>
        </p:nvSpPr>
        <p:spPr bwMode="auto">
          <a:xfrm>
            <a:off x="16002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Tree>
    <p:extLst>
      <p:ext uri="{BB962C8B-B14F-4D97-AF65-F5344CB8AC3E}">
        <p14:creationId xmlns:p14="http://schemas.microsoft.com/office/powerpoint/2010/main" val="277531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249  E" pathEditMode="relative" ptsTypes="">
                                      <p:cBhvr>
                                        <p:cTn id="6" dur="2000" fill="hold"/>
                                        <p:tgtEl>
                                          <p:spTgt spid="16"/>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33249  E" pathEditMode="relative" ptsTypes="">
                                      <p:cBhvr>
                                        <p:cTn id="8" dur="2000" fill="hold"/>
                                        <p:tgtEl>
                                          <p:spTgt spid="12"/>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33249  E" pathEditMode="relative" ptsTypes="">
                                      <p:cBhvr>
                                        <p:cTn id="10" dur="2000" fill="hold"/>
                                        <p:tgtEl>
                                          <p:spTgt spid="11"/>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249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249  E" pathEditMode="relative" ptsTypes="">
                                      <p:cBhvr>
                                        <p:cTn id="14" dur="2000" fill="hold"/>
                                        <p:tgtEl>
                                          <p:spTgt spid="13"/>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249  E" pathEditMode="relative" ptsTypes="">
                                      <p:cBhvr>
                                        <p:cTn id="1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0" y="1090"/>
            <a:ext cx="9144000" cy="1384995"/>
          </a:xfrm>
          <a:prstGeom prst="rect">
            <a:avLst/>
          </a:prstGeom>
          <a:noFill/>
          <a:ln w="9525">
            <a:noFill/>
            <a:miter lim="800000"/>
            <a:headEnd/>
            <a:tailEnd/>
          </a:ln>
        </p:spPr>
        <p:txBody>
          <a:bodyPr anchor="ctr">
            <a:prstTxWarp prst="textNoShape">
              <a:avLst/>
            </a:prstTxWarp>
            <a:spAutoFit/>
          </a:bodyPr>
          <a:lstStyle/>
          <a:p>
            <a:pPr algn="ctr"/>
            <a:r>
              <a:rPr lang="en-US" sz="2800" dirty="0">
                <a:solidFill>
                  <a:srgbClr val="FFFF00"/>
                </a:solidFill>
                <a:latin typeface="Tw Cen MT" charset="0"/>
              </a:rPr>
              <a:t>4. In the atmosphere this CO2 joins the other </a:t>
            </a:r>
            <a:r>
              <a:rPr lang="en-US" sz="2800" u="sng" dirty="0">
                <a:solidFill>
                  <a:srgbClr val="FFFF00"/>
                </a:solidFill>
                <a:latin typeface="Tw Cen MT" charset="0"/>
              </a:rPr>
              <a:t>greenhouse gases</a:t>
            </a:r>
            <a:r>
              <a:rPr lang="en-US" sz="2800" dirty="0">
                <a:solidFill>
                  <a:srgbClr val="FFFF00"/>
                </a:solidFill>
                <a:latin typeface="Tw Cen MT" charset="0"/>
              </a:rPr>
              <a:t>. These greenhouse gases include things like </a:t>
            </a:r>
            <a:r>
              <a:rPr lang="en-US" sz="2800" u="sng" dirty="0">
                <a:solidFill>
                  <a:srgbClr val="FFFF00"/>
                </a:solidFill>
                <a:latin typeface="Tw Cen MT" charset="0"/>
              </a:rPr>
              <a:t>methane, nitrous oxide, and water vapor</a:t>
            </a:r>
            <a:r>
              <a:rPr lang="en-US" sz="2800" dirty="0">
                <a:solidFill>
                  <a:srgbClr val="FFFF00"/>
                </a:solidFill>
                <a:latin typeface="Tw Cen MT" charset="0"/>
              </a:rPr>
              <a:t>. </a:t>
            </a:r>
          </a:p>
        </p:txBody>
      </p:sp>
      <p:pic>
        <p:nvPicPr>
          <p:cNvPr id="12291"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2292"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2293"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2294"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232304" y="2428769"/>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1" name="TextBox 10"/>
          <p:cNvSpPr txBox="1">
            <a:spLocks noChangeArrowheads="1"/>
          </p:cNvSpPr>
          <p:nvPr/>
        </p:nvSpPr>
        <p:spPr bwMode="auto">
          <a:xfrm>
            <a:off x="1371600" y="4038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2" name="TextBox 11"/>
          <p:cNvSpPr txBox="1">
            <a:spLocks noChangeArrowheads="1"/>
          </p:cNvSpPr>
          <p:nvPr/>
        </p:nvSpPr>
        <p:spPr bwMode="auto">
          <a:xfrm>
            <a:off x="3657600" y="2971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 name="TextBox 12"/>
          <p:cNvSpPr txBox="1">
            <a:spLocks noChangeArrowheads="1"/>
          </p:cNvSpPr>
          <p:nvPr/>
        </p:nvSpPr>
        <p:spPr bwMode="auto">
          <a:xfrm>
            <a:off x="68580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 name="TextBox 13"/>
          <p:cNvSpPr txBox="1">
            <a:spLocks noChangeArrowheads="1"/>
          </p:cNvSpPr>
          <p:nvPr/>
        </p:nvSpPr>
        <p:spPr bwMode="auto">
          <a:xfrm>
            <a:off x="8001000" y="3810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5" name="TextBox 14"/>
          <p:cNvSpPr txBox="1">
            <a:spLocks noChangeArrowheads="1"/>
          </p:cNvSpPr>
          <p:nvPr/>
        </p:nvSpPr>
        <p:spPr bwMode="auto">
          <a:xfrm>
            <a:off x="609600" y="3733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6" name="TextBox 15"/>
          <p:cNvSpPr txBox="1">
            <a:spLocks noChangeArrowheads="1"/>
          </p:cNvSpPr>
          <p:nvPr/>
        </p:nvSpPr>
        <p:spPr bwMode="auto">
          <a:xfrm>
            <a:off x="16002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2305" name="TextBox 17"/>
          <p:cNvSpPr txBox="1">
            <a:spLocks noChangeArrowheads="1"/>
          </p:cNvSpPr>
          <p:nvPr/>
        </p:nvSpPr>
        <p:spPr bwMode="auto">
          <a:xfrm rot="-273821">
            <a:off x="4889500" y="19954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Nitrous oxide</a:t>
            </a:r>
          </a:p>
        </p:txBody>
      </p:sp>
      <p:sp>
        <p:nvSpPr>
          <p:cNvPr id="12306" name="TextBox 18"/>
          <p:cNvSpPr txBox="1">
            <a:spLocks noChangeArrowheads="1"/>
          </p:cNvSpPr>
          <p:nvPr/>
        </p:nvSpPr>
        <p:spPr bwMode="auto">
          <a:xfrm rot="-273821">
            <a:off x="1993900" y="19192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methane</a:t>
            </a:r>
          </a:p>
        </p:txBody>
      </p:sp>
      <p:sp>
        <p:nvSpPr>
          <p:cNvPr id="12307" name="TextBox 19"/>
          <p:cNvSpPr txBox="1">
            <a:spLocks noChangeArrowheads="1"/>
          </p:cNvSpPr>
          <p:nvPr/>
        </p:nvSpPr>
        <p:spPr bwMode="auto">
          <a:xfrm rot="-273821">
            <a:off x="-368300" y="24526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water vapor</a:t>
            </a:r>
          </a:p>
        </p:txBody>
      </p:sp>
    </p:spTree>
    <p:extLst>
      <p:ext uri="{BB962C8B-B14F-4D97-AF65-F5344CB8AC3E}">
        <p14:creationId xmlns:p14="http://schemas.microsoft.com/office/powerpoint/2010/main" val="10260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249  E" pathEditMode="relative" ptsTypes="">
                                      <p:cBhvr>
                                        <p:cTn id="6" dur="2000" fill="hold"/>
                                        <p:tgtEl>
                                          <p:spTgt spid="16"/>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33249  E" pathEditMode="relative" ptsTypes="">
                                      <p:cBhvr>
                                        <p:cTn id="8" dur="2000" fill="hold"/>
                                        <p:tgtEl>
                                          <p:spTgt spid="12"/>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33249  E" pathEditMode="relative" ptsTypes="">
                                      <p:cBhvr>
                                        <p:cTn id="10" dur="2000" fill="hold"/>
                                        <p:tgtEl>
                                          <p:spTgt spid="11"/>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249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249  E" pathEditMode="relative" ptsTypes="">
                                      <p:cBhvr>
                                        <p:cTn id="14" dur="2000" fill="hold"/>
                                        <p:tgtEl>
                                          <p:spTgt spid="13"/>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249  E" pathEditMode="relative" ptsTypes="">
                                      <p:cBhvr>
                                        <p:cTn id="1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0" y="-61565"/>
            <a:ext cx="9144000" cy="1077218"/>
          </a:xfrm>
          <a:prstGeom prst="rect">
            <a:avLst/>
          </a:prstGeom>
          <a:noFill/>
          <a:ln w="9525">
            <a:noFill/>
            <a:miter lim="800000"/>
            <a:headEnd/>
            <a:tailEnd/>
          </a:ln>
        </p:spPr>
        <p:txBody>
          <a:bodyPr anchor="ctr">
            <a:prstTxWarp prst="textNoShape">
              <a:avLst/>
            </a:prstTxWarp>
            <a:spAutoFit/>
          </a:bodyPr>
          <a:lstStyle/>
          <a:p>
            <a:pPr algn="ctr"/>
            <a:r>
              <a:rPr lang="en-US" sz="3200" dirty="0">
                <a:solidFill>
                  <a:srgbClr val="FFFF00"/>
                </a:solidFill>
                <a:latin typeface="Tw Cen MT" charset="0"/>
              </a:rPr>
              <a:t>5. These gases are necessary because they act as a </a:t>
            </a:r>
            <a:r>
              <a:rPr lang="en-US" sz="3200" u="sng" dirty="0">
                <a:solidFill>
                  <a:srgbClr val="FFFF00"/>
                </a:solidFill>
                <a:latin typeface="Tw Cen MT" charset="0"/>
              </a:rPr>
              <a:t>blanket</a:t>
            </a:r>
            <a:r>
              <a:rPr lang="en-US" sz="3200" dirty="0">
                <a:solidFill>
                  <a:srgbClr val="FFFF00"/>
                </a:solidFill>
                <a:latin typeface="Tw Cen MT" charset="0"/>
              </a:rPr>
              <a:t> and keep our planet warm. </a:t>
            </a:r>
          </a:p>
        </p:txBody>
      </p:sp>
      <p:pic>
        <p:nvPicPr>
          <p:cNvPr id="13315"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3316"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3317"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3318"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1555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3323" name="TextBox 10"/>
          <p:cNvSpPr txBox="1">
            <a:spLocks noChangeArrowheads="1"/>
          </p:cNvSpPr>
          <p:nvPr/>
        </p:nvSpPr>
        <p:spPr bwMode="auto">
          <a:xfrm>
            <a:off x="1295400" y="1905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324" name="TextBox 11"/>
          <p:cNvSpPr txBox="1">
            <a:spLocks noChangeArrowheads="1"/>
          </p:cNvSpPr>
          <p:nvPr/>
        </p:nvSpPr>
        <p:spPr bwMode="auto">
          <a:xfrm>
            <a:off x="3975481" y="1198562"/>
            <a:ext cx="2286000" cy="477838"/>
          </a:xfrm>
          <a:prstGeom prst="rect">
            <a:avLst/>
          </a:prstGeom>
          <a:noFill/>
          <a:ln w="9525">
            <a:noFill/>
            <a:miter lim="800000"/>
            <a:headEnd/>
            <a:tailEnd/>
          </a:ln>
        </p:spPr>
        <p:txBody>
          <a:bodyPr>
            <a:prstTxWarp prst="textNoShape">
              <a:avLst/>
            </a:prstTxWarp>
            <a:spAutoFit/>
          </a:bodyPr>
          <a:lstStyle/>
          <a:p>
            <a:r>
              <a:rPr lang="en-US" sz="2500" b="1" dirty="0">
                <a:solidFill>
                  <a:srgbClr val="FFFF00"/>
                </a:solidFill>
                <a:latin typeface="Tw Cen MT" charset="0"/>
              </a:rPr>
              <a:t>CO2</a:t>
            </a:r>
          </a:p>
        </p:txBody>
      </p:sp>
      <p:sp>
        <p:nvSpPr>
          <p:cNvPr id="13325" name="TextBox 12"/>
          <p:cNvSpPr txBox="1">
            <a:spLocks noChangeArrowheads="1"/>
          </p:cNvSpPr>
          <p:nvPr/>
        </p:nvSpPr>
        <p:spPr bwMode="auto">
          <a:xfrm>
            <a:off x="6781800" y="1371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326" name="TextBox 13"/>
          <p:cNvSpPr txBox="1">
            <a:spLocks noChangeArrowheads="1"/>
          </p:cNvSpPr>
          <p:nvPr/>
        </p:nvSpPr>
        <p:spPr bwMode="auto">
          <a:xfrm>
            <a:off x="7924800" y="16764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327" name="TextBox 14"/>
          <p:cNvSpPr txBox="1">
            <a:spLocks noChangeArrowheads="1"/>
          </p:cNvSpPr>
          <p:nvPr/>
        </p:nvSpPr>
        <p:spPr bwMode="auto">
          <a:xfrm>
            <a:off x="533400" y="1600200"/>
            <a:ext cx="12192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328" name="TextBox 15"/>
          <p:cNvSpPr txBox="1">
            <a:spLocks noChangeArrowheads="1"/>
          </p:cNvSpPr>
          <p:nvPr/>
        </p:nvSpPr>
        <p:spPr bwMode="auto">
          <a:xfrm>
            <a:off x="1524000" y="1371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329" name="TextBox 17"/>
          <p:cNvSpPr txBox="1">
            <a:spLocks noChangeArrowheads="1"/>
          </p:cNvSpPr>
          <p:nvPr/>
        </p:nvSpPr>
        <p:spPr bwMode="auto">
          <a:xfrm rot="-273821">
            <a:off x="4889500" y="19954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Nitrous oxide</a:t>
            </a:r>
          </a:p>
        </p:txBody>
      </p:sp>
      <p:sp>
        <p:nvSpPr>
          <p:cNvPr id="13330" name="TextBox 18"/>
          <p:cNvSpPr txBox="1">
            <a:spLocks noChangeArrowheads="1"/>
          </p:cNvSpPr>
          <p:nvPr/>
        </p:nvSpPr>
        <p:spPr bwMode="auto">
          <a:xfrm rot="-273821">
            <a:off x="1993900" y="19192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methane</a:t>
            </a:r>
          </a:p>
        </p:txBody>
      </p:sp>
      <p:sp>
        <p:nvSpPr>
          <p:cNvPr id="13331" name="TextBox 19"/>
          <p:cNvSpPr txBox="1">
            <a:spLocks noChangeArrowheads="1"/>
          </p:cNvSpPr>
          <p:nvPr/>
        </p:nvSpPr>
        <p:spPr bwMode="auto">
          <a:xfrm rot="-273821">
            <a:off x="-368300" y="24526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water vapor</a:t>
            </a:r>
          </a:p>
        </p:txBody>
      </p:sp>
    </p:spTree>
    <p:extLst>
      <p:ext uri="{BB962C8B-B14F-4D97-AF65-F5344CB8AC3E}">
        <p14:creationId xmlns:p14="http://schemas.microsoft.com/office/powerpoint/2010/main" val="2452959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0" y="-31401"/>
            <a:ext cx="9144000" cy="1015663"/>
          </a:xfrm>
          <a:prstGeom prst="rect">
            <a:avLst/>
          </a:prstGeom>
          <a:noFill/>
          <a:ln w="9525">
            <a:noFill/>
            <a:miter lim="800000"/>
            <a:headEnd/>
            <a:tailEnd/>
          </a:ln>
        </p:spPr>
        <p:txBody>
          <a:bodyPr anchor="ctr">
            <a:prstTxWarp prst="textNoShape">
              <a:avLst/>
            </a:prstTxWarp>
            <a:spAutoFit/>
          </a:bodyPr>
          <a:lstStyle/>
          <a:p>
            <a:pPr algn="ctr" eaLnBrk="0" hangingPunct="0"/>
            <a:r>
              <a:rPr lang="en-US" sz="3200" dirty="0">
                <a:solidFill>
                  <a:srgbClr val="FFFF00"/>
                </a:solidFill>
                <a:latin typeface="Tw Cen MT" charset="0"/>
              </a:rPr>
              <a:t>6. </a:t>
            </a:r>
            <a:r>
              <a:rPr lang="en-US" sz="2800" dirty="0">
                <a:solidFill>
                  <a:srgbClr val="FFFF00"/>
                </a:solidFill>
                <a:latin typeface="Tw Cen MT" charset="0"/>
              </a:rPr>
              <a:t>However, when large amounts of CO2 </a:t>
            </a:r>
          </a:p>
          <a:p>
            <a:pPr algn="ctr" eaLnBrk="0" hangingPunct="0"/>
            <a:r>
              <a:rPr lang="en-US" sz="2800" dirty="0">
                <a:solidFill>
                  <a:srgbClr val="FFFF00"/>
                </a:solidFill>
                <a:latin typeface="Tw Cen MT" charset="0"/>
              </a:rPr>
              <a:t>enter the atmosphere it causes this layer </a:t>
            </a:r>
            <a:r>
              <a:rPr lang="en-US" sz="2800" u="sng" dirty="0">
                <a:solidFill>
                  <a:srgbClr val="FFFF00"/>
                </a:solidFill>
                <a:latin typeface="Tw Cen MT" charset="0"/>
              </a:rPr>
              <a:t>to get thicker</a:t>
            </a:r>
            <a:r>
              <a:rPr lang="en-US" sz="2800" dirty="0">
                <a:solidFill>
                  <a:srgbClr val="FFFF00"/>
                </a:solidFill>
                <a:latin typeface="Tw Cen MT" charset="0"/>
              </a:rPr>
              <a:t>.</a:t>
            </a:r>
          </a:p>
        </p:txBody>
      </p:sp>
      <p:pic>
        <p:nvPicPr>
          <p:cNvPr id="14339"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4340"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4341"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4342"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1555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4347" name="TextBox 10"/>
          <p:cNvSpPr txBox="1">
            <a:spLocks noChangeArrowheads="1"/>
          </p:cNvSpPr>
          <p:nvPr/>
        </p:nvSpPr>
        <p:spPr bwMode="auto">
          <a:xfrm>
            <a:off x="1371600" y="1752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348" name="TextBox 11"/>
          <p:cNvSpPr txBox="1">
            <a:spLocks noChangeArrowheads="1"/>
          </p:cNvSpPr>
          <p:nvPr/>
        </p:nvSpPr>
        <p:spPr bwMode="auto">
          <a:xfrm>
            <a:off x="3657600" y="924719"/>
            <a:ext cx="2286000" cy="477838"/>
          </a:xfrm>
          <a:prstGeom prst="rect">
            <a:avLst/>
          </a:prstGeom>
          <a:noFill/>
          <a:ln w="9525">
            <a:noFill/>
            <a:miter lim="800000"/>
            <a:headEnd/>
            <a:tailEnd/>
          </a:ln>
        </p:spPr>
        <p:txBody>
          <a:bodyPr>
            <a:prstTxWarp prst="textNoShape">
              <a:avLst/>
            </a:prstTxWarp>
            <a:spAutoFit/>
          </a:bodyPr>
          <a:lstStyle/>
          <a:p>
            <a:r>
              <a:rPr lang="en-US" sz="2500" b="1" dirty="0">
                <a:solidFill>
                  <a:srgbClr val="FFFF00"/>
                </a:solidFill>
                <a:latin typeface="Tw Cen MT" charset="0"/>
              </a:rPr>
              <a:t>CO2</a:t>
            </a:r>
          </a:p>
        </p:txBody>
      </p:sp>
      <p:sp>
        <p:nvSpPr>
          <p:cNvPr id="14349" name="TextBox 12"/>
          <p:cNvSpPr txBox="1">
            <a:spLocks noChangeArrowheads="1"/>
          </p:cNvSpPr>
          <p:nvPr/>
        </p:nvSpPr>
        <p:spPr bwMode="auto">
          <a:xfrm>
            <a:off x="6858000" y="1219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350" name="TextBox 13"/>
          <p:cNvSpPr txBox="1">
            <a:spLocks noChangeArrowheads="1"/>
          </p:cNvSpPr>
          <p:nvPr/>
        </p:nvSpPr>
        <p:spPr bwMode="auto">
          <a:xfrm>
            <a:off x="8001000" y="1524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351" name="TextBox 14"/>
          <p:cNvSpPr txBox="1">
            <a:spLocks noChangeArrowheads="1"/>
          </p:cNvSpPr>
          <p:nvPr/>
        </p:nvSpPr>
        <p:spPr bwMode="auto">
          <a:xfrm>
            <a:off x="609600" y="1447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352" name="TextBox 15"/>
          <p:cNvSpPr txBox="1">
            <a:spLocks noChangeArrowheads="1"/>
          </p:cNvSpPr>
          <p:nvPr/>
        </p:nvSpPr>
        <p:spPr bwMode="auto">
          <a:xfrm>
            <a:off x="1600200" y="1219200"/>
            <a:ext cx="2286000" cy="477838"/>
          </a:xfrm>
          <a:prstGeom prst="rect">
            <a:avLst/>
          </a:prstGeom>
          <a:noFill/>
          <a:ln w="9525">
            <a:noFill/>
            <a:miter lim="800000"/>
            <a:headEnd/>
            <a:tailEnd/>
          </a:ln>
        </p:spPr>
        <p:txBody>
          <a:bodyPr>
            <a:prstTxWarp prst="textNoShape">
              <a:avLst/>
            </a:prstTxWarp>
            <a:spAutoFit/>
          </a:bodyPr>
          <a:lstStyle/>
          <a:p>
            <a:r>
              <a:rPr lang="en-US" sz="2500" b="1" dirty="0">
                <a:solidFill>
                  <a:srgbClr val="FFFF00"/>
                </a:solidFill>
                <a:latin typeface="Tw Cen MT" charset="0"/>
              </a:rPr>
              <a:t>CO2</a:t>
            </a:r>
          </a:p>
        </p:txBody>
      </p:sp>
      <p:sp>
        <p:nvSpPr>
          <p:cNvPr id="14353" name="TextBox 17"/>
          <p:cNvSpPr txBox="1">
            <a:spLocks noChangeArrowheads="1"/>
          </p:cNvSpPr>
          <p:nvPr/>
        </p:nvSpPr>
        <p:spPr bwMode="auto">
          <a:xfrm rot="-273821">
            <a:off x="4889500" y="19954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Nitrous oxide</a:t>
            </a:r>
          </a:p>
        </p:txBody>
      </p:sp>
      <p:sp>
        <p:nvSpPr>
          <p:cNvPr id="14354" name="TextBox 18"/>
          <p:cNvSpPr txBox="1">
            <a:spLocks noChangeArrowheads="1"/>
          </p:cNvSpPr>
          <p:nvPr/>
        </p:nvSpPr>
        <p:spPr bwMode="auto">
          <a:xfrm rot="-273821">
            <a:off x="1993900" y="19192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methane</a:t>
            </a:r>
          </a:p>
        </p:txBody>
      </p:sp>
      <p:sp>
        <p:nvSpPr>
          <p:cNvPr id="14355" name="TextBox 19"/>
          <p:cNvSpPr txBox="1">
            <a:spLocks noChangeArrowheads="1"/>
          </p:cNvSpPr>
          <p:nvPr/>
        </p:nvSpPr>
        <p:spPr bwMode="auto">
          <a:xfrm rot="-273821">
            <a:off x="-368300" y="24526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water vapor</a:t>
            </a:r>
          </a:p>
        </p:txBody>
      </p:sp>
    </p:spTree>
    <p:extLst>
      <p:ext uri="{BB962C8B-B14F-4D97-AF65-F5344CB8AC3E}">
        <p14:creationId xmlns:p14="http://schemas.microsoft.com/office/powerpoint/2010/main" val="279491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0" y="-114406"/>
            <a:ext cx="9144000" cy="1938992"/>
          </a:xfrm>
          <a:prstGeom prst="rect">
            <a:avLst/>
          </a:prstGeom>
          <a:noFill/>
          <a:ln w="9525">
            <a:noFill/>
            <a:miter lim="800000"/>
            <a:headEnd/>
            <a:tailEnd/>
          </a:ln>
        </p:spPr>
        <p:txBody>
          <a:bodyPr anchor="ctr">
            <a:prstTxWarp prst="textNoShape">
              <a:avLst/>
            </a:prstTxWarp>
            <a:spAutoFit/>
          </a:bodyPr>
          <a:lstStyle/>
          <a:p>
            <a:pPr algn="ctr"/>
            <a:r>
              <a:rPr lang="en-US" sz="3000" dirty="0">
                <a:solidFill>
                  <a:srgbClr val="FFFF00"/>
                </a:solidFill>
                <a:latin typeface="Tw Cen MT" charset="0"/>
              </a:rPr>
              <a:t>7. As CO2 is added to the greenhouse gas layer, it becomes </a:t>
            </a:r>
            <a:r>
              <a:rPr lang="en-US" sz="3000" u="sng" dirty="0">
                <a:solidFill>
                  <a:srgbClr val="FFFF00"/>
                </a:solidFill>
                <a:latin typeface="Tw Cen MT" charset="0"/>
              </a:rPr>
              <a:t>thicker</a:t>
            </a:r>
            <a:r>
              <a:rPr lang="en-US" sz="3000" dirty="0">
                <a:solidFill>
                  <a:srgbClr val="FFFF00"/>
                </a:solidFill>
                <a:latin typeface="Tw Cen MT" charset="0"/>
              </a:rPr>
              <a:t>. As it becomes thicker, it </a:t>
            </a:r>
            <a:r>
              <a:rPr lang="en-US" sz="3000" u="sng" dirty="0">
                <a:solidFill>
                  <a:srgbClr val="FFFF00"/>
                </a:solidFill>
                <a:latin typeface="Tw Cen MT" charset="0"/>
              </a:rPr>
              <a:t>traps in </a:t>
            </a:r>
            <a:r>
              <a:rPr lang="en-US" sz="3000" dirty="0">
                <a:solidFill>
                  <a:srgbClr val="FFFF00"/>
                </a:solidFill>
                <a:latin typeface="Tw Cen MT" charset="0"/>
              </a:rPr>
              <a:t>more of the Sun’s rays. And, just like your car, causes the earth to </a:t>
            </a:r>
            <a:r>
              <a:rPr lang="en-US" sz="3000" u="sng" dirty="0">
                <a:solidFill>
                  <a:srgbClr val="FFFF00"/>
                </a:solidFill>
                <a:latin typeface="Tw Cen MT" charset="0"/>
              </a:rPr>
              <a:t>heat up</a:t>
            </a:r>
            <a:r>
              <a:rPr lang="en-US" sz="3000" dirty="0">
                <a:solidFill>
                  <a:srgbClr val="FFFF00"/>
                </a:solidFill>
                <a:latin typeface="Tw Cen MT" charset="0"/>
              </a:rPr>
              <a:t>!</a:t>
            </a:r>
          </a:p>
        </p:txBody>
      </p:sp>
      <p:pic>
        <p:nvPicPr>
          <p:cNvPr id="19459"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9460"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9461"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9462"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1555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1" name="TextBox 10"/>
          <p:cNvSpPr txBox="1">
            <a:spLocks noChangeArrowheads="1"/>
          </p:cNvSpPr>
          <p:nvPr/>
        </p:nvSpPr>
        <p:spPr bwMode="auto">
          <a:xfrm>
            <a:off x="1371600" y="4038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2" name="TextBox 11"/>
          <p:cNvSpPr txBox="1">
            <a:spLocks noChangeArrowheads="1"/>
          </p:cNvSpPr>
          <p:nvPr/>
        </p:nvSpPr>
        <p:spPr bwMode="auto">
          <a:xfrm>
            <a:off x="3657600" y="2971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 name="TextBox 12"/>
          <p:cNvSpPr txBox="1">
            <a:spLocks noChangeArrowheads="1"/>
          </p:cNvSpPr>
          <p:nvPr/>
        </p:nvSpPr>
        <p:spPr bwMode="auto">
          <a:xfrm>
            <a:off x="68580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 name="TextBox 13"/>
          <p:cNvSpPr txBox="1">
            <a:spLocks noChangeArrowheads="1"/>
          </p:cNvSpPr>
          <p:nvPr/>
        </p:nvSpPr>
        <p:spPr bwMode="auto">
          <a:xfrm>
            <a:off x="8001000" y="3810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5" name="TextBox 14"/>
          <p:cNvSpPr txBox="1">
            <a:spLocks noChangeArrowheads="1"/>
          </p:cNvSpPr>
          <p:nvPr/>
        </p:nvSpPr>
        <p:spPr bwMode="auto">
          <a:xfrm>
            <a:off x="609600" y="3733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6" name="TextBox 15"/>
          <p:cNvSpPr txBox="1">
            <a:spLocks noChangeArrowheads="1"/>
          </p:cNvSpPr>
          <p:nvPr/>
        </p:nvSpPr>
        <p:spPr bwMode="auto">
          <a:xfrm>
            <a:off x="16002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9473" name="TextBox 17"/>
          <p:cNvSpPr txBox="1">
            <a:spLocks noChangeArrowheads="1"/>
          </p:cNvSpPr>
          <p:nvPr/>
        </p:nvSpPr>
        <p:spPr bwMode="auto">
          <a:xfrm rot="-273821">
            <a:off x="4889500" y="19954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Nitrous oxide</a:t>
            </a:r>
          </a:p>
        </p:txBody>
      </p:sp>
      <p:sp>
        <p:nvSpPr>
          <p:cNvPr id="19474" name="TextBox 18"/>
          <p:cNvSpPr txBox="1">
            <a:spLocks noChangeArrowheads="1"/>
          </p:cNvSpPr>
          <p:nvPr/>
        </p:nvSpPr>
        <p:spPr bwMode="auto">
          <a:xfrm rot="-273821">
            <a:off x="1993900" y="19192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methane</a:t>
            </a:r>
          </a:p>
        </p:txBody>
      </p:sp>
      <p:sp>
        <p:nvSpPr>
          <p:cNvPr id="19475" name="TextBox 19"/>
          <p:cNvSpPr txBox="1">
            <a:spLocks noChangeArrowheads="1"/>
          </p:cNvSpPr>
          <p:nvPr/>
        </p:nvSpPr>
        <p:spPr bwMode="auto">
          <a:xfrm rot="-273821">
            <a:off x="-368300" y="24526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water vapor</a:t>
            </a:r>
          </a:p>
        </p:txBody>
      </p:sp>
    </p:spTree>
    <p:extLst>
      <p:ext uri="{BB962C8B-B14F-4D97-AF65-F5344CB8AC3E}">
        <p14:creationId xmlns:p14="http://schemas.microsoft.com/office/powerpoint/2010/main" val="4727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249  E" pathEditMode="relative" ptsTypes="">
                                      <p:cBhvr>
                                        <p:cTn id="6" dur="2000" fill="hold"/>
                                        <p:tgtEl>
                                          <p:spTgt spid="16"/>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33249  E" pathEditMode="relative" ptsTypes="">
                                      <p:cBhvr>
                                        <p:cTn id="8" dur="2000" fill="hold"/>
                                        <p:tgtEl>
                                          <p:spTgt spid="12"/>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33249  E" pathEditMode="relative" ptsTypes="">
                                      <p:cBhvr>
                                        <p:cTn id="10" dur="2000" fill="hold"/>
                                        <p:tgtEl>
                                          <p:spTgt spid="11"/>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249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249  E" pathEditMode="relative" ptsTypes="">
                                      <p:cBhvr>
                                        <p:cTn id="14" dur="2000" fill="hold"/>
                                        <p:tgtEl>
                                          <p:spTgt spid="13"/>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249  E" pathEditMode="relative" ptsTypes="">
                                      <p:cBhvr>
                                        <p:cTn id="1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ChangeArrowheads="1"/>
          </p:cNvSpPr>
          <p:nvPr/>
        </p:nvSpPr>
        <p:spPr bwMode="auto">
          <a:xfrm>
            <a:off x="0" y="0"/>
            <a:ext cx="9144000" cy="1200329"/>
          </a:xfrm>
          <a:prstGeom prst="rect">
            <a:avLst/>
          </a:prstGeom>
          <a:noFill/>
          <a:ln w="9525">
            <a:noFill/>
            <a:miter lim="800000"/>
            <a:headEnd/>
            <a:tailEnd/>
          </a:ln>
        </p:spPr>
        <p:txBody>
          <a:bodyPr anchor="ctr">
            <a:prstTxWarp prst="textNoShape">
              <a:avLst/>
            </a:prstTxWarp>
            <a:spAutoFit/>
          </a:bodyPr>
          <a:lstStyle/>
          <a:p>
            <a:pPr algn="ctr"/>
            <a:r>
              <a:rPr lang="en-US" sz="3600" dirty="0">
                <a:solidFill>
                  <a:srgbClr val="FFFF00"/>
                </a:solidFill>
                <a:latin typeface="Tw Cen MT" charset="0"/>
              </a:rPr>
              <a:t>8. CONCLUSION: As CO2 levels </a:t>
            </a:r>
            <a:r>
              <a:rPr lang="en-US" sz="3600" u="sng" dirty="0">
                <a:solidFill>
                  <a:srgbClr val="FFFF00"/>
                </a:solidFill>
                <a:latin typeface="Tw Cen MT" charset="0"/>
              </a:rPr>
              <a:t>increase</a:t>
            </a:r>
            <a:r>
              <a:rPr lang="en-US" sz="3600" dirty="0">
                <a:solidFill>
                  <a:srgbClr val="FFFF00"/>
                </a:solidFill>
                <a:latin typeface="Tw Cen MT" charset="0"/>
              </a:rPr>
              <a:t>, temperature levels </a:t>
            </a:r>
            <a:r>
              <a:rPr lang="en-US" sz="3600" u="sng" dirty="0">
                <a:solidFill>
                  <a:srgbClr val="FFFF00"/>
                </a:solidFill>
                <a:latin typeface="Tw Cen MT" charset="0"/>
              </a:rPr>
              <a:t>increase</a:t>
            </a:r>
            <a:endParaRPr lang="en-US" sz="3600" dirty="0">
              <a:solidFill>
                <a:srgbClr val="FFFF00"/>
              </a:solidFill>
              <a:latin typeface="Tw Cen MT" charset="0"/>
            </a:endParaRPr>
          </a:p>
        </p:txBody>
      </p:sp>
      <p:pic>
        <p:nvPicPr>
          <p:cNvPr id="19459"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19460"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820738" y="3627438"/>
            <a:ext cx="1733550" cy="1809750"/>
          </a:xfrm>
          <a:prstGeom prst="rect">
            <a:avLst/>
          </a:prstGeom>
          <a:noFill/>
          <a:ln w="9525">
            <a:noFill/>
            <a:miter lim="800000"/>
            <a:headEnd/>
            <a:tailEnd/>
          </a:ln>
        </p:spPr>
      </p:pic>
      <p:pic>
        <p:nvPicPr>
          <p:cNvPr id="19461"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456363" y="3975100"/>
            <a:ext cx="1898650" cy="1514475"/>
          </a:xfrm>
          <a:prstGeom prst="rect">
            <a:avLst/>
          </a:prstGeom>
          <a:noFill/>
          <a:ln w="9525">
            <a:noFill/>
            <a:miter lim="800000"/>
            <a:headEnd/>
            <a:tailEnd/>
          </a:ln>
        </p:spPr>
      </p:pic>
      <p:pic>
        <p:nvPicPr>
          <p:cNvPr id="19462"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282950" y="2743200"/>
            <a:ext cx="2378075" cy="1654175"/>
          </a:xfrm>
          <a:prstGeom prst="rect">
            <a:avLst/>
          </a:prstGeom>
          <a:noFill/>
          <a:ln w="9525">
            <a:noFill/>
            <a:miter lim="800000"/>
            <a:headEnd/>
            <a:tailEnd/>
          </a:ln>
        </p:spPr>
      </p:pic>
      <p:sp>
        <p:nvSpPr>
          <p:cNvPr id="7" name="Cloud 6"/>
          <p:cNvSpPr/>
          <p:nvPr/>
        </p:nvSpPr>
        <p:spPr>
          <a:xfrm>
            <a:off x="221615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03555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46442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1555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1" name="TextBox 10"/>
          <p:cNvSpPr txBox="1">
            <a:spLocks noChangeArrowheads="1"/>
          </p:cNvSpPr>
          <p:nvPr/>
        </p:nvSpPr>
        <p:spPr bwMode="auto">
          <a:xfrm>
            <a:off x="1371600" y="40386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2" name="TextBox 11"/>
          <p:cNvSpPr txBox="1">
            <a:spLocks noChangeArrowheads="1"/>
          </p:cNvSpPr>
          <p:nvPr/>
        </p:nvSpPr>
        <p:spPr bwMode="auto">
          <a:xfrm>
            <a:off x="3657600" y="2971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3" name="TextBox 12"/>
          <p:cNvSpPr txBox="1">
            <a:spLocks noChangeArrowheads="1"/>
          </p:cNvSpPr>
          <p:nvPr/>
        </p:nvSpPr>
        <p:spPr bwMode="auto">
          <a:xfrm>
            <a:off x="68580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4" name="TextBox 13"/>
          <p:cNvSpPr txBox="1">
            <a:spLocks noChangeArrowheads="1"/>
          </p:cNvSpPr>
          <p:nvPr/>
        </p:nvSpPr>
        <p:spPr bwMode="auto">
          <a:xfrm>
            <a:off x="8001000" y="38100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5" name="TextBox 14"/>
          <p:cNvSpPr txBox="1">
            <a:spLocks noChangeArrowheads="1"/>
          </p:cNvSpPr>
          <p:nvPr/>
        </p:nvSpPr>
        <p:spPr bwMode="auto">
          <a:xfrm>
            <a:off x="609600" y="37338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6" name="TextBox 15"/>
          <p:cNvSpPr txBox="1">
            <a:spLocks noChangeArrowheads="1"/>
          </p:cNvSpPr>
          <p:nvPr/>
        </p:nvSpPr>
        <p:spPr bwMode="auto">
          <a:xfrm>
            <a:off x="1600200" y="3505200"/>
            <a:ext cx="2286000" cy="477838"/>
          </a:xfrm>
          <a:prstGeom prst="rect">
            <a:avLst/>
          </a:prstGeom>
          <a:noFill/>
          <a:ln w="9525">
            <a:noFill/>
            <a:miter lim="800000"/>
            <a:headEnd/>
            <a:tailEnd/>
          </a:ln>
        </p:spPr>
        <p:txBody>
          <a:bodyPr>
            <a:prstTxWarp prst="textNoShape">
              <a:avLst/>
            </a:prstTxWarp>
            <a:spAutoFit/>
          </a:bodyPr>
          <a:lstStyle/>
          <a:p>
            <a:r>
              <a:rPr lang="en-US" sz="2500" b="1">
                <a:solidFill>
                  <a:srgbClr val="FFFF00"/>
                </a:solidFill>
                <a:latin typeface="Tw Cen MT" charset="0"/>
              </a:rPr>
              <a:t>CO2</a:t>
            </a:r>
          </a:p>
        </p:txBody>
      </p:sp>
      <p:sp>
        <p:nvSpPr>
          <p:cNvPr id="19473" name="TextBox 17"/>
          <p:cNvSpPr txBox="1">
            <a:spLocks noChangeArrowheads="1"/>
          </p:cNvSpPr>
          <p:nvPr/>
        </p:nvSpPr>
        <p:spPr bwMode="auto">
          <a:xfrm rot="-273821">
            <a:off x="4889500" y="19954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Nitrous oxide</a:t>
            </a:r>
          </a:p>
        </p:txBody>
      </p:sp>
      <p:sp>
        <p:nvSpPr>
          <p:cNvPr id="19474" name="TextBox 18"/>
          <p:cNvSpPr txBox="1">
            <a:spLocks noChangeArrowheads="1"/>
          </p:cNvSpPr>
          <p:nvPr/>
        </p:nvSpPr>
        <p:spPr bwMode="auto">
          <a:xfrm rot="-273821">
            <a:off x="1993900" y="19192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methane</a:t>
            </a:r>
          </a:p>
        </p:txBody>
      </p:sp>
      <p:sp>
        <p:nvSpPr>
          <p:cNvPr id="19475" name="TextBox 19"/>
          <p:cNvSpPr txBox="1">
            <a:spLocks noChangeArrowheads="1"/>
          </p:cNvSpPr>
          <p:nvPr/>
        </p:nvSpPr>
        <p:spPr bwMode="auto">
          <a:xfrm rot="-273821">
            <a:off x="-368300" y="2452688"/>
            <a:ext cx="2286000" cy="400050"/>
          </a:xfrm>
          <a:prstGeom prst="rect">
            <a:avLst/>
          </a:prstGeom>
          <a:noFill/>
          <a:ln w="9525">
            <a:noFill/>
            <a:miter lim="800000"/>
            <a:headEnd/>
            <a:tailEnd/>
          </a:ln>
        </p:spPr>
        <p:txBody>
          <a:bodyPr>
            <a:prstTxWarp prst="textNoShape">
              <a:avLst/>
            </a:prstTxWarp>
            <a:spAutoFit/>
          </a:bodyPr>
          <a:lstStyle/>
          <a:p>
            <a:pPr algn="ctr"/>
            <a:r>
              <a:rPr lang="en-US" sz="2000" i="1">
                <a:latin typeface="Rockwell" charset="0"/>
              </a:rPr>
              <a:t>water vapor</a:t>
            </a:r>
          </a:p>
        </p:txBody>
      </p:sp>
    </p:spTree>
    <p:extLst>
      <p:ext uri="{BB962C8B-B14F-4D97-AF65-F5344CB8AC3E}">
        <p14:creationId xmlns:p14="http://schemas.microsoft.com/office/powerpoint/2010/main" val="20704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  L 0 -0.33249  E" pathEditMode="relative" ptsTypes="">
                                      <p:cBhvr>
                                        <p:cTn id="6" dur="2000" fill="hold"/>
                                        <p:tgtEl>
                                          <p:spTgt spid="16"/>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33249  E" pathEditMode="relative" ptsTypes="">
                                      <p:cBhvr>
                                        <p:cTn id="8" dur="2000" fill="hold"/>
                                        <p:tgtEl>
                                          <p:spTgt spid="12"/>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33249  E" pathEditMode="relative" ptsTypes="">
                                      <p:cBhvr>
                                        <p:cTn id="10" dur="2000" fill="hold"/>
                                        <p:tgtEl>
                                          <p:spTgt spid="11"/>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249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249  E" pathEditMode="relative" ptsTypes="">
                                      <p:cBhvr>
                                        <p:cTn id="14" dur="2000" fill="hold"/>
                                        <p:tgtEl>
                                          <p:spTgt spid="13"/>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249  E" pathEditMode="relative" ptsTypes="">
                                      <p:cBhvr>
                                        <p:cTn id="16"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1. When co2 levels increase what happens to temperature levels?</a:t>
            </a:r>
          </a:p>
          <a:p>
            <a:r>
              <a:rPr lang="en-US" dirty="0" smtClean="0"/>
              <a:t>2. What does the presence of an atmosphere do to the temperature of a planet?</a:t>
            </a:r>
          </a:p>
          <a:p>
            <a:r>
              <a:rPr lang="en-US" dirty="0" smtClean="0"/>
              <a:t>3. What are fossil fuels made of?</a:t>
            </a:r>
          </a:p>
          <a:p>
            <a:r>
              <a:rPr lang="en-US" dirty="0" smtClean="0"/>
              <a:t>4. What happens when you burn fossil fuels?</a:t>
            </a:r>
          </a:p>
          <a:p>
            <a:endParaRPr lang="en-US" dirty="0"/>
          </a:p>
          <a:p>
            <a:endParaRPr lang="en-US" dirty="0"/>
          </a:p>
        </p:txBody>
      </p:sp>
    </p:spTree>
    <p:extLst>
      <p:ext uri="{BB962C8B-B14F-4D97-AF65-F5344CB8AC3E}">
        <p14:creationId xmlns:p14="http://schemas.microsoft.com/office/powerpoint/2010/main" val="2267949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3213" y="2044700"/>
            <a:ext cx="4073525" cy="3349625"/>
            <a:chOff x="0" y="0"/>
            <a:chExt cx="3649" cy="3000"/>
          </a:xfrm>
        </p:grpSpPr>
        <p:sp>
          <p:nvSpPr>
            <p:cNvPr id="311325" name="Rectangle 3"/>
            <p:cNvSpPr>
              <a:spLocks/>
            </p:cNvSpPr>
            <p:nvPr/>
          </p:nvSpPr>
          <p:spPr bwMode="auto">
            <a:xfrm>
              <a:off x="248" y="0"/>
              <a:ext cx="278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642938" eaLnBrk="1" hangingPunct="1">
                <a:tabLst>
                  <a:tab pos="0" algn="l"/>
                  <a:tab pos="684213" algn="l"/>
                  <a:tab pos="1370013" algn="l"/>
                  <a:tab pos="2055813" algn="l"/>
                  <a:tab pos="2743200" algn="l"/>
                  <a:tab pos="3427413" algn="l"/>
                  <a:tab pos="4113213" algn="l"/>
                  <a:tab pos="4799013" algn="l"/>
                  <a:tab pos="5483225" algn="l"/>
                </a:tabLst>
              </a:pPr>
              <a:r>
                <a:rPr lang="en-US" sz="2100" b="1" dirty="0">
                  <a:solidFill>
                    <a:srgbClr val="5998C9"/>
                  </a:solidFill>
                  <a:latin typeface="Tw Cen MT" pitchFamily="34" charset="0"/>
                  <a:sym typeface="75 Helvetica Bold"/>
                </a:rPr>
                <a:t>Temperature </a:t>
              </a:r>
              <a:br>
                <a:rPr lang="en-US" sz="2100" b="1" dirty="0">
                  <a:solidFill>
                    <a:srgbClr val="5998C9"/>
                  </a:solidFill>
                  <a:latin typeface="Tw Cen MT" pitchFamily="34" charset="0"/>
                  <a:sym typeface="75 Helvetica Bold"/>
                </a:rPr>
              </a:br>
              <a:r>
                <a:rPr lang="en-US" sz="2100" b="1" dirty="0">
                  <a:solidFill>
                    <a:srgbClr val="5998C9"/>
                  </a:solidFill>
                  <a:latin typeface="Tw Cen MT" pitchFamily="34" charset="0"/>
                  <a:sym typeface="75 Helvetica Bold"/>
                </a:rPr>
                <a:t>(Northern Hemisphere)</a:t>
              </a:r>
            </a:p>
          </p:txBody>
        </p:sp>
        <p:grpSp>
          <p:nvGrpSpPr>
            <p:cNvPr id="311326" name="Group 4"/>
            <p:cNvGrpSpPr>
              <a:grpSpLocks/>
            </p:cNvGrpSpPr>
            <p:nvPr/>
          </p:nvGrpSpPr>
          <p:grpSpPr bwMode="auto">
            <a:xfrm>
              <a:off x="0" y="592"/>
              <a:ext cx="3649" cy="2408"/>
              <a:chOff x="0" y="0"/>
              <a:chExt cx="3649" cy="2408"/>
            </a:xfrm>
          </p:grpSpPr>
          <p:sp>
            <p:nvSpPr>
              <p:cNvPr id="311327" name="Rectangle 5"/>
              <p:cNvSpPr>
                <a:spLocks/>
              </p:cNvSpPr>
              <p:nvPr/>
            </p:nvSpPr>
            <p:spPr bwMode="auto">
              <a:xfrm>
                <a:off x="246" y="69"/>
                <a:ext cx="3347" cy="2003"/>
              </a:xfrm>
              <a:prstGeom prst="rect">
                <a:avLst/>
              </a:prstGeom>
              <a:gradFill rotWithShape="0">
                <a:gsLst>
                  <a:gs pos="0">
                    <a:srgbClr val="2D2D2D"/>
                  </a:gs>
                  <a:gs pos="100000">
                    <a:srgbClr val="000000"/>
                  </a:gs>
                </a:gsLst>
                <a:lin ang="432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solidFill>
                    <a:srgbClr val="000000"/>
                  </a:solidFill>
                </a:endParaRPr>
              </a:p>
            </p:txBody>
          </p:sp>
          <p:pic>
            <p:nvPicPr>
              <p:cNvPr id="311328" name="Picture 6"/>
              <p:cNvPicPr>
                <a:picLocks noChangeAspect="1" noChangeArrowheads="1"/>
              </p:cNvPicPr>
              <p:nvPr/>
            </p:nvPicPr>
            <p:blipFill>
              <a:blip r:embed="rId3" cstate="print">
                <a:lum bright="44000"/>
                <a:extLst>
                  <a:ext uri="{28A0092B-C50C-407E-A947-70E740481C1C}">
                    <a14:useLocalDpi xmlns:a14="http://schemas.microsoft.com/office/drawing/2010/main" val="0"/>
                  </a:ext>
                </a:extLst>
              </a:blip>
              <a:srcRect/>
              <a:stretch>
                <a:fillRect/>
              </a:stretch>
            </p:blipFill>
            <p:spPr bwMode="auto">
              <a:xfrm>
                <a:off x="0" y="0"/>
                <a:ext cx="3649" cy="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7"/>
          <p:cNvGrpSpPr>
            <a:grpSpLocks/>
          </p:cNvGrpSpPr>
          <p:nvPr/>
        </p:nvGrpSpPr>
        <p:grpSpPr bwMode="auto">
          <a:xfrm>
            <a:off x="4697413" y="2312988"/>
            <a:ext cx="4186237" cy="3027362"/>
            <a:chOff x="0" y="0"/>
            <a:chExt cx="3751" cy="2712"/>
          </a:xfrm>
        </p:grpSpPr>
        <p:sp>
          <p:nvSpPr>
            <p:cNvPr id="311321" name="Rectangle 8"/>
            <p:cNvSpPr>
              <a:spLocks/>
            </p:cNvSpPr>
            <p:nvPr/>
          </p:nvSpPr>
          <p:spPr bwMode="auto">
            <a:xfrm>
              <a:off x="95" y="0"/>
              <a:ext cx="272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642938" eaLnBrk="1" hangingPunct="1">
                <a:tabLst>
                  <a:tab pos="0" algn="l"/>
                  <a:tab pos="684213" algn="l"/>
                  <a:tab pos="1370013" algn="l"/>
                  <a:tab pos="2055813" algn="l"/>
                  <a:tab pos="2743200" algn="l"/>
                  <a:tab pos="3427413" algn="l"/>
                  <a:tab pos="4113213" algn="l"/>
                  <a:tab pos="4799013" algn="l"/>
                  <a:tab pos="5483225" algn="l"/>
                </a:tabLst>
              </a:pPr>
              <a:r>
                <a:rPr lang="en-US" sz="2100" b="1" dirty="0">
                  <a:solidFill>
                    <a:srgbClr val="5998C9"/>
                  </a:solidFill>
                  <a:latin typeface="Tw Cen MT" pitchFamily="34" charset="0"/>
                  <a:sym typeface="75 Helvetica Bold"/>
                </a:rPr>
                <a:t>CO</a:t>
              </a:r>
              <a:r>
                <a:rPr lang="en-US" sz="2100" b="1" baseline="-6000" dirty="0">
                  <a:solidFill>
                    <a:srgbClr val="5998C9"/>
                  </a:solidFill>
                  <a:latin typeface="Tw Cen MT" pitchFamily="34" charset="0"/>
                  <a:sym typeface="75 Helvetica Bold"/>
                </a:rPr>
                <a:t>2</a:t>
              </a:r>
              <a:r>
                <a:rPr lang="en-US" sz="2100" b="1" dirty="0">
                  <a:solidFill>
                    <a:srgbClr val="5998C9"/>
                  </a:solidFill>
                  <a:latin typeface="Tw Cen MT" pitchFamily="34" charset="0"/>
                  <a:sym typeface="75 Helvetica Bold"/>
                </a:rPr>
                <a:t> Concentrations</a:t>
              </a:r>
            </a:p>
          </p:txBody>
        </p:sp>
        <p:grpSp>
          <p:nvGrpSpPr>
            <p:cNvPr id="311322" name="Group 9"/>
            <p:cNvGrpSpPr>
              <a:grpSpLocks/>
            </p:cNvGrpSpPr>
            <p:nvPr/>
          </p:nvGrpSpPr>
          <p:grpSpPr bwMode="auto">
            <a:xfrm>
              <a:off x="0" y="375"/>
              <a:ext cx="3751" cy="2337"/>
              <a:chOff x="0" y="0"/>
              <a:chExt cx="3751" cy="2337"/>
            </a:xfrm>
          </p:grpSpPr>
          <p:sp>
            <p:nvSpPr>
              <p:cNvPr id="311323" name="Rectangle 10"/>
              <p:cNvSpPr>
                <a:spLocks/>
              </p:cNvSpPr>
              <p:nvPr/>
            </p:nvSpPr>
            <p:spPr bwMode="auto">
              <a:xfrm>
                <a:off x="277" y="57"/>
                <a:ext cx="3439" cy="1992"/>
              </a:xfrm>
              <a:prstGeom prst="rect">
                <a:avLst/>
              </a:prstGeom>
              <a:gradFill rotWithShape="0">
                <a:gsLst>
                  <a:gs pos="0">
                    <a:srgbClr val="2D2D2D"/>
                  </a:gs>
                  <a:gs pos="100000">
                    <a:srgbClr val="000000"/>
                  </a:gs>
                </a:gsLst>
                <a:lin ang="432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solidFill>
                    <a:srgbClr val="000000"/>
                  </a:solidFill>
                </a:endParaRPr>
              </a:p>
            </p:txBody>
          </p:sp>
          <p:pic>
            <p:nvPicPr>
              <p:cNvPr id="311324" name="Picture 11"/>
              <p:cNvPicPr>
                <a:picLocks noChangeAspect="1" noChangeArrowheads="1"/>
              </p:cNvPicPr>
              <p:nvPr/>
            </p:nvPicPr>
            <p:blipFill>
              <a:blip r:embed="rId4" cstate="print">
                <a:lum contrast="60000"/>
                <a:extLst>
                  <a:ext uri="{28A0092B-C50C-407E-A947-70E740481C1C}">
                    <a14:useLocalDpi xmlns:a14="http://schemas.microsoft.com/office/drawing/2010/main" val="0"/>
                  </a:ext>
                </a:extLst>
              </a:blip>
              <a:srcRect/>
              <a:stretch>
                <a:fillRect/>
              </a:stretch>
            </p:blipFill>
            <p:spPr bwMode="auto">
              <a:xfrm>
                <a:off x="0" y="0"/>
                <a:ext cx="3751" cy="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2956" name="Picture 12"/>
          <p:cNvPicPr>
            <a:picLocks noChangeAspect="1" noChangeArrowheads="1"/>
          </p:cNvPicPr>
          <p:nvPr/>
        </p:nvPicPr>
        <p:blipFill>
          <a:blip r:embed="rId5" cstate="print">
            <a:lum contrast="6000"/>
            <a:extLst>
              <a:ext uri="{28A0092B-C50C-407E-A947-70E740481C1C}">
                <a14:useLocalDpi xmlns:a14="http://schemas.microsoft.com/office/drawing/2010/main" val="0"/>
              </a:ext>
            </a:extLst>
          </a:blip>
          <a:srcRect/>
          <a:stretch>
            <a:fillRect/>
          </a:stretch>
        </p:blipFill>
        <p:spPr bwMode="auto">
          <a:xfrm>
            <a:off x="577850" y="3162300"/>
            <a:ext cx="37369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13"/>
          <p:cNvPicPr>
            <a:picLocks noChangeAspect="1" noChangeArrowheads="1"/>
          </p:cNvPicPr>
          <p:nvPr/>
        </p:nvPicPr>
        <p:blipFill>
          <a:blip r:embed="rId6" cstate="print">
            <a:lum bright="44000"/>
            <a:extLst>
              <a:ext uri="{28A0092B-C50C-407E-A947-70E740481C1C}">
                <a14:useLocalDpi xmlns:a14="http://schemas.microsoft.com/office/drawing/2010/main" val="0"/>
              </a:ext>
            </a:extLst>
          </a:blip>
          <a:srcRect/>
          <a:stretch>
            <a:fillRect/>
          </a:stretch>
        </p:blipFill>
        <p:spPr bwMode="auto">
          <a:xfrm>
            <a:off x="5019675" y="2957513"/>
            <a:ext cx="38195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58" name="Rectangle 14"/>
          <p:cNvSpPr>
            <a:spLocks noGrp="1" noChangeArrowheads="1"/>
          </p:cNvSpPr>
          <p:nvPr>
            <p:ph type="title"/>
          </p:nvPr>
        </p:nvSpPr>
        <p:spPr/>
        <p:txBody>
          <a:bodyPr rIns="26766" anchor="t">
            <a:normAutofit fontScale="90000"/>
          </a:bodyPr>
          <a:lstStyle/>
          <a:p>
            <a:pPr eaLnBrk="1" hangingPunct="1">
              <a:defRPr/>
            </a:pPr>
            <a:r>
              <a:rPr lang="en-US" dirty="0">
                <a:solidFill>
                  <a:srgbClr val="5998C9"/>
                </a:solidFill>
                <a:latin typeface="Tw Cen MT" pitchFamily="34" charset="0"/>
              </a:rPr>
              <a:t>1000 Years of CO</a:t>
            </a:r>
            <a:r>
              <a:rPr lang="en-US" baseline="-6000" dirty="0">
                <a:solidFill>
                  <a:srgbClr val="5998C9"/>
                </a:solidFill>
                <a:latin typeface="Tw Cen MT" pitchFamily="34" charset="0"/>
              </a:rPr>
              <a:t>2</a:t>
            </a:r>
            <a:r>
              <a:rPr lang="en-US" dirty="0">
                <a:solidFill>
                  <a:srgbClr val="5998C9"/>
                </a:solidFill>
                <a:latin typeface="Tw Cen MT" pitchFamily="34" charset="0"/>
              </a:rPr>
              <a:t> and </a:t>
            </a:r>
            <a:br>
              <a:rPr lang="en-US" dirty="0">
                <a:solidFill>
                  <a:srgbClr val="5998C9"/>
                </a:solidFill>
                <a:latin typeface="Tw Cen MT" pitchFamily="34" charset="0"/>
              </a:rPr>
            </a:br>
            <a:r>
              <a:rPr lang="en-US" dirty="0">
                <a:solidFill>
                  <a:srgbClr val="5998C9"/>
                </a:solidFill>
                <a:latin typeface="Tw Cen MT" pitchFamily="34" charset="0"/>
              </a:rPr>
              <a:t>Global Warming</a:t>
            </a:r>
            <a:endParaRPr lang="en-US" dirty="0">
              <a:latin typeface="Tw Cen MT" pitchFamily="34" charset="0"/>
            </a:endParaRPr>
          </a:p>
        </p:txBody>
      </p:sp>
      <p:sp>
        <p:nvSpPr>
          <p:cNvPr id="82959" name="Text Box 15"/>
          <p:cNvSpPr txBox="1">
            <a:spLocks noChangeArrowheads="1"/>
          </p:cNvSpPr>
          <p:nvPr/>
        </p:nvSpPr>
        <p:spPr bwMode="auto">
          <a:xfrm rot="-5400000">
            <a:off x="-958056" y="3548856"/>
            <a:ext cx="22098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b="1" dirty="0">
                <a:solidFill>
                  <a:srgbClr val="5998C9"/>
                </a:solidFill>
              </a:rPr>
              <a:t>Degree  Celsius Increase</a:t>
            </a:r>
          </a:p>
        </p:txBody>
      </p:sp>
      <p:sp>
        <p:nvSpPr>
          <p:cNvPr id="82960" name="Text Box 16"/>
          <p:cNvSpPr txBox="1">
            <a:spLocks noChangeArrowheads="1"/>
          </p:cNvSpPr>
          <p:nvPr/>
        </p:nvSpPr>
        <p:spPr bwMode="auto">
          <a:xfrm rot="-5400000">
            <a:off x="3804444" y="3663156"/>
            <a:ext cx="1524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b="1" dirty="0">
                <a:solidFill>
                  <a:srgbClr val="5998C9"/>
                </a:solidFill>
              </a:rPr>
              <a:t>Parts Per Million</a:t>
            </a:r>
          </a:p>
        </p:txBody>
      </p:sp>
      <p:sp>
        <p:nvSpPr>
          <p:cNvPr id="82962" name="Text Box 18"/>
          <p:cNvSpPr txBox="1">
            <a:spLocks noChangeArrowheads="1"/>
          </p:cNvSpPr>
          <p:nvPr/>
        </p:nvSpPr>
        <p:spPr bwMode="auto">
          <a:xfrm>
            <a:off x="2057400" y="5410200"/>
            <a:ext cx="5334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b="1" dirty="0">
                <a:solidFill>
                  <a:srgbClr val="5998C9"/>
                </a:solidFill>
              </a:rPr>
              <a:t>Year</a:t>
            </a:r>
          </a:p>
        </p:txBody>
      </p:sp>
      <p:sp>
        <p:nvSpPr>
          <p:cNvPr id="82963" name="Text Box 19"/>
          <p:cNvSpPr txBox="1">
            <a:spLocks noChangeArrowheads="1"/>
          </p:cNvSpPr>
          <p:nvPr/>
        </p:nvSpPr>
        <p:spPr bwMode="auto">
          <a:xfrm>
            <a:off x="6477000" y="5410200"/>
            <a:ext cx="5334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b="1" dirty="0">
                <a:solidFill>
                  <a:srgbClr val="5998C9"/>
                </a:solidFill>
              </a:rPr>
              <a:t>Year</a:t>
            </a:r>
          </a:p>
        </p:txBody>
      </p:sp>
      <p:sp>
        <p:nvSpPr>
          <p:cNvPr id="82971" name="Text Box 27"/>
          <p:cNvSpPr txBox="1">
            <a:spLocks noChangeArrowheads="1"/>
          </p:cNvSpPr>
          <p:nvPr/>
        </p:nvSpPr>
        <p:spPr bwMode="auto">
          <a:xfrm>
            <a:off x="4953000" y="5105400"/>
            <a:ext cx="4191000" cy="287338"/>
          </a:xfrm>
          <a:prstGeom prst="rect">
            <a:avLst/>
          </a:prstGeom>
          <a:solidFill>
            <a:srgbClr val="C5DF5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40000"/>
              </a:lnSpc>
              <a:spcBef>
                <a:spcPct val="50000"/>
              </a:spcBef>
            </a:pPr>
            <a:r>
              <a:rPr lang="en-US" dirty="0">
                <a:solidFill>
                  <a:srgbClr val="000000"/>
                </a:solidFill>
              </a:rPr>
              <a:t>                                 </a:t>
            </a:r>
          </a:p>
        </p:txBody>
      </p:sp>
      <p:sp>
        <p:nvSpPr>
          <p:cNvPr id="82974" name="Text Box 30"/>
          <p:cNvSpPr txBox="1">
            <a:spLocks noChangeArrowheads="1"/>
          </p:cNvSpPr>
          <p:nvPr/>
        </p:nvSpPr>
        <p:spPr bwMode="auto">
          <a:xfrm rot="-5400000">
            <a:off x="47466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1000</a:t>
            </a:r>
          </a:p>
        </p:txBody>
      </p:sp>
      <p:sp>
        <p:nvSpPr>
          <p:cNvPr id="82980" name="Text Box 36"/>
          <p:cNvSpPr txBox="1">
            <a:spLocks noChangeArrowheads="1"/>
          </p:cNvSpPr>
          <p:nvPr/>
        </p:nvSpPr>
        <p:spPr bwMode="auto">
          <a:xfrm rot="-5400000">
            <a:off x="55403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1200</a:t>
            </a:r>
          </a:p>
        </p:txBody>
      </p:sp>
      <p:sp>
        <p:nvSpPr>
          <p:cNvPr id="82981" name="Text Box 37"/>
          <p:cNvSpPr txBox="1">
            <a:spLocks noChangeArrowheads="1"/>
          </p:cNvSpPr>
          <p:nvPr/>
        </p:nvSpPr>
        <p:spPr bwMode="auto">
          <a:xfrm rot="-5400000">
            <a:off x="62261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1400</a:t>
            </a:r>
          </a:p>
        </p:txBody>
      </p:sp>
      <p:sp>
        <p:nvSpPr>
          <p:cNvPr id="82982" name="Text Box 38"/>
          <p:cNvSpPr txBox="1">
            <a:spLocks noChangeArrowheads="1"/>
          </p:cNvSpPr>
          <p:nvPr/>
        </p:nvSpPr>
        <p:spPr bwMode="auto">
          <a:xfrm rot="-5400000">
            <a:off x="69881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1600</a:t>
            </a:r>
          </a:p>
        </p:txBody>
      </p:sp>
      <p:sp>
        <p:nvSpPr>
          <p:cNvPr id="82983" name="Text Box 39"/>
          <p:cNvSpPr txBox="1">
            <a:spLocks noChangeArrowheads="1"/>
          </p:cNvSpPr>
          <p:nvPr/>
        </p:nvSpPr>
        <p:spPr bwMode="auto">
          <a:xfrm rot="-5400000">
            <a:off x="77501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1800</a:t>
            </a:r>
          </a:p>
        </p:txBody>
      </p:sp>
      <p:sp>
        <p:nvSpPr>
          <p:cNvPr id="82984" name="Text Box 40"/>
          <p:cNvSpPr txBox="1">
            <a:spLocks noChangeArrowheads="1"/>
          </p:cNvSpPr>
          <p:nvPr/>
        </p:nvSpPr>
        <p:spPr bwMode="auto">
          <a:xfrm rot="-5400000">
            <a:off x="84359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2000</a:t>
            </a:r>
          </a:p>
        </p:txBody>
      </p:sp>
      <p:sp>
        <p:nvSpPr>
          <p:cNvPr id="82985" name="Text Box 41"/>
          <p:cNvSpPr txBox="1">
            <a:spLocks noChangeArrowheads="1"/>
          </p:cNvSpPr>
          <p:nvPr/>
        </p:nvSpPr>
        <p:spPr bwMode="auto">
          <a:xfrm>
            <a:off x="488950" y="5105400"/>
            <a:ext cx="4191000" cy="287338"/>
          </a:xfrm>
          <a:prstGeom prst="rect">
            <a:avLst/>
          </a:prstGeom>
          <a:solidFill>
            <a:srgbClr val="C5DF5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40000"/>
              </a:lnSpc>
              <a:spcBef>
                <a:spcPct val="50000"/>
              </a:spcBef>
            </a:pPr>
            <a:r>
              <a:rPr lang="en-US" dirty="0">
                <a:solidFill>
                  <a:srgbClr val="000000"/>
                </a:solidFill>
              </a:rPr>
              <a:t>                                 </a:t>
            </a:r>
          </a:p>
        </p:txBody>
      </p:sp>
      <p:sp>
        <p:nvSpPr>
          <p:cNvPr id="82986" name="Text Box 42"/>
          <p:cNvSpPr txBox="1">
            <a:spLocks noChangeArrowheads="1"/>
          </p:cNvSpPr>
          <p:nvPr/>
        </p:nvSpPr>
        <p:spPr bwMode="auto">
          <a:xfrm rot="-5400000">
            <a:off x="28257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1000</a:t>
            </a:r>
          </a:p>
        </p:txBody>
      </p:sp>
      <p:sp>
        <p:nvSpPr>
          <p:cNvPr id="82987" name="Text Box 43"/>
          <p:cNvSpPr txBox="1">
            <a:spLocks noChangeArrowheads="1"/>
          </p:cNvSpPr>
          <p:nvPr/>
        </p:nvSpPr>
        <p:spPr bwMode="auto">
          <a:xfrm rot="-5400000">
            <a:off x="10763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1200</a:t>
            </a:r>
          </a:p>
        </p:txBody>
      </p:sp>
      <p:sp>
        <p:nvSpPr>
          <p:cNvPr id="82988" name="Text Box 44"/>
          <p:cNvSpPr txBox="1">
            <a:spLocks noChangeArrowheads="1"/>
          </p:cNvSpPr>
          <p:nvPr/>
        </p:nvSpPr>
        <p:spPr bwMode="auto">
          <a:xfrm rot="-5400000">
            <a:off x="17621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1400</a:t>
            </a:r>
          </a:p>
        </p:txBody>
      </p:sp>
      <p:sp>
        <p:nvSpPr>
          <p:cNvPr id="82989" name="Text Box 45"/>
          <p:cNvSpPr txBox="1">
            <a:spLocks noChangeArrowheads="1"/>
          </p:cNvSpPr>
          <p:nvPr/>
        </p:nvSpPr>
        <p:spPr bwMode="auto">
          <a:xfrm rot="-5400000">
            <a:off x="25241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1600</a:t>
            </a:r>
          </a:p>
        </p:txBody>
      </p:sp>
      <p:sp>
        <p:nvSpPr>
          <p:cNvPr id="82990" name="Text Box 46"/>
          <p:cNvSpPr txBox="1">
            <a:spLocks noChangeArrowheads="1"/>
          </p:cNvSpPr>
          <p:nvPr/>
        </p:nvSpPr>
        <p:spPr bwMode="auto">
          <a:xfrm rot="-5400000">
            <a:off x="32861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1800</a:t>
            </a:r>
          </a:p>
        </p:txBody>
      </p:sp>
      <p:sp>
        <p:nvSpPr>
          <p:cNvPr id="82991" name="Text Box 47"/>
          <p:cNvSpPr txBox="1">
            <a:spLocks noChangeArrowheads="1"/>
          </p:cNvSpPr>
          <p:nvPr/>
        </p:nvSpPr>
        <p:spPr bwMode="auto">
          <a:xfrm rot="-5400000">
            <a:off x="3971925" y="5051425"/>
            <a:ext cx="609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000" b="1" dirty="0">
                <a:solidFill>
                  <a:srgbClr val="FFFFFF"/>
                </a:solidFill>
              </a:rPr>
              <a:t>2000</a:t>
            </a:r>
          </a:p>
        </p:txBody>
      </p:sp>
    </p:spTree>
    <p:extLst>
      <p:ext uri="{BB962C8B-B14F-4D97-AF65-F5344CB8AC3E}">
        <p14:creationId xmlns:p14="http://schemas.microsoft.com/office/powerpoint/2010/main" val="26313449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96132" presetClass="entr" presetSubtype="240735404" fill="hold" nodeType="afterEffect">
                                  <p:stCondLst>
                                    <p:cond delay="0"/>
                                  </p:stCondLst>
                                  <p:childTnLst>
                                    <p:set>
                                      <p:cBhvr>
                                        <p:cTn id="6" dur="1" fill="hold">
                                          <p:stCondLst>
                                            <p:cond delay="999"/>
                                          </p:stCondLst>
                                        </p:cTn>
                                        <p:tgtEl>
                                          <p:spTgt spid="2"/>
                                        </p:tgtEl>
                                        <p:attrNameLst>
                                          <p:attrName>style.visibility</p:attrName>
                                        </p:attrNameLst>
                                      </p:cBhvr>
                                      <p:to>
                                        <p:strVal val="visible"/>
                                      </p:to>
                                    </p:set>
                                  </p:childTnLst>
                                </p:cTn>
                              </p:par>
                            </p:childTnLst>
                          </p:cTn>
                        </p:par>
                        <p:par>
                          <p:cTn id="7" fill="hold" nodeType="afterGroup">
                            <p:stCondLst>
                              <p:cond delay="1000"/>
                            </p:stCondLst>
                            <p:childTnLst>
                              <p:par>
                                <p:cTn id="8" presetID="22" presetClass="entr" presetSubtype="8" fill="hold" nodeType="afterEffect">
                                  <p:stCondLst>
                                    <p:cond delay="0"/>
                                  </p:stCondLst>
                                  <p:childTnLst>
                                    <p:set>
                                      <p:cBhvr>
                                        <p:cTn id="9" dur="1" fill="hold">
                                          <p:stCondLst>
                                            <p:cond delay="0"/>
                                          </p:stCondLst>
                                        </p:cTn>
                                        <p:tgtEl>
                                          <p:spTgt spid="82956"/>
                                        </p:tgtEl>
                                        <p:attrNameLst>
                                          <p:attrName>style.visibility</p:attrName>
                                        </p:attrNameLst>
                                      </p:cBhvr>
                                      <p:to>
                                        <p:strVal val="visible"/>
                                      </p:to>
                                    </p:set>
                                    <p:animEffect transition="in" filter="wipe(left)">
                                      <p:cBhvr>
                                        <p:cTn id="10" dur="1000"/>
                                        <p:tgtEl>
                                          <p:spTgt spid="8295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829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9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9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9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9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9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9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9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96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entr" presetSubtype="240738156" fill="hold" nodeType="clickEffect">
                                  <p:stCondLst>
                                    <p:cond delay="0"/>
                                  </p:stCondLst>
                                  <p:childTnLst>
                                    <p:set>
                                      <p:cBhvr>
                                        <p:cTn id="32" dur="1" fill="hold">
                                          <p:stCondLst>
                                            <p:cond delay="999"/>
                                          </p:stCondLst>
                                        </p:cTn>
                                        <p:tgtEl>
                                          <p:spTgt spid="4"/>
                                        </p:tgtEl>
                                        <p:attrNameLst>
                                          <p:attrName>style.visibility</p:attrName>
                                        </p:attrNameLst>
                                      </p:cBhvr>
                                      <p:to>
                                        <p:strVal val="visible"/>
                                      </p:to>
                                    </p:set>
                                  </p:childTnLst>
                                </p:cTn>
                              </p:par>
                            </p:childTnLst>
                          </p:cTn>
                        </p:par>
                        <p:par>
                          <p:cTn id="33" fill="hold" nodeType="afterGroup">
                            <p:stCondLst>
                              <p:cond delay="1000"/>
                            </p:stCondLst>
                            <p:childTnLst>
                              <p:par>
                                <p:cTn id="34" presetID="22" presetClass="entr" presetSubtype="8" fill="hold" nodeType="afterEffect">
                                  <p:stCondLst>
                                    <p:cond delay="0"/>
                                  </p:stCondLst>
                                  <p:childTnLst>
                                    <p:set>
                                      <p:cBhvr>
                                        <p:cTn id="35" dur="1" fill="hold">
                                          <p:stCondLst>
                                            <p:cond delay="0"/>
                                          </p:stCondLst>
                                        </p:cTn>
                                        <p:tgtEl>
                                          <p:spTgt spid="82957"/>
                                        </p:tgtEl>
                                        <p:attrNameLst>
                                          <p:attrName>style.visibility</p:attrName>
                                        </p:attrNameLst>
                                      </p:cBhvr>
                                      <p:to>
                                        <p:strVal val="visible"/>
                                      </p:to>
                                    </p:set>
                                    <p:animEffect transition="in" filter="wipe(left)">
                                      <p:cBhvr>
                                        <p:cTn id="36" dur="1000"/>
                                        <p:tgtEl>
                                          <p:spTgt spid="8295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829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9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9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9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9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98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9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29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2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9" grpId="0"/>
      <p:bldP spid="82960" grpId="0"/>
      <p:bldP spid="82962" grpId="0"/>
      <p:bldP spid="82963" grpId="0"/>
      <p:bldP spid="82971" grpId="0" animBg="1"/>
      <p:bldP spid="82974" grpId="0"/>
      <p:bldP spid="82980" grpId="0"/>
      <p:bldP spid="82981" grpId="0"/>
      <p:bldP spid="82982" grpId="0"/>
      <p:bldP spid="82983" grpId="0"/>
      <p:bldP spid="82984" grpId="0"/>
      <p:bldP spid="82985" grpId="0" animBg="1"/>
      <p:bldP spid="82986" grpId="0"/>
      <p:bldP spid="82987" grpId="0"/>
      <p:bldP spid="82988" grpId="0"/>
      <p:bldP spid="82989" grpId="0"/>
      <p:bldP spid="82990" grpId="0"/>
      <p:bldP spid="829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a:xfrm>
            <a:off x="0" y="0"/>
            <a:ext cx="9220200" cy="914400"/>
          </a:xfrm>
        </p:spPr>
        <p:txBody>
          <a:bodyPr/>
          <a:lstStyle/>
          <a:p>
            <a:pPr>
              <a:defRPr/>
            </a:pPr>
            <a:r>
              <a:rPr lang="en-US" dirty="0">
                <a:solidFill>
                  <a:srgbClr val="FFFF00"/>
                </a:solidFill>
              </a:rPr>
              <a:t>Think about it…</a:t>
            </a:r>
          </a:p>
        </p:txBody>
      </p:sp>
      <p:sp>
        <p:nvSpPr>
          <p:cNvPr id="294915" name="Content Placeholder 2"/>
          <p:cNvSpPr>
            <a:spLocks noGrp="1"/>
          </p:cNvSpPr>
          <p:nvPr>
            <p:ph idx="1"/>
          </p:nvPr>
        </p:nvSpPr>
        <p:spPr>
          <a:xfrm>
            <a:off x="5750" y="838200"/>
            <a:ext cx="9062049" cy="2057400"/>
          </a:xfrm>
        </p:spPr>
        <p:txBody>
          <a:bodyPr>
            <a:normAutofit/>
          </a:bodyPr>
          <a:lstStyle/>
          <a:p>
            <a:pPr marL="0" indent="0">
              <a:buFontTx/>
              <a:buNone/>
              <a:defRPr/>
            </a:pPr>
            <a:r>
              <a:rPr lang="en-US" sz="4000" dirty="0">
                <a:solidFill>
                  <a:srgbClr val="FFFF00"/>
                </a:solidFill>
                <a:latin typeface="Tw Cen MT" pitchFamily="34" charset="0"/>
              </a:rPr>
              <a:t>In the summer, why does the inside of a car get very hot when it is sitting in the sun?</a:t>
            </a:r>
          </a:p>
        </p:txBody>
      </p:sp>
      <p:sp>
        <p:nvSpPr>
          <p:cNvPr id="301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D278A70-7912-4215-9873-6C19D0493496}" type="slidenum">
              <a:rPr lang="en-US" smtClean="0">
                <a:solidFill>
                  <a:srgbClr val="000000"/>
                </a:solidFill>
              </a:rPr>
              <a:pPr/>
              <a:t>19</a:t>
            </a:fld>
            <a:endParaRPr lang="en-US">
              <a:solidFill>
                <a:srgbClr val="000000"/>
              </a:solidFill>
            </a:endParaRPr>
          </a:p>
        </p:txBody>
      </p:sp>
      <p:pic>
        <p:nvPicPr>
          <p:cNvPr id="301061" name="Picture 5" descr="j03378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4876800"/>
            <a:ext cx="32385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2" name="Picture 6" descr="sun-soho011905-1919z noa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5000" y="3048000"/>
            <a:ext cx="1295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8"/>
          <p:cNvSpPr>
            <a:spLocks noChangeArrowheads="1"/>
          </p:cNvSpPr>
          <p:nvPr/>
        </p:nvSpPr>
        <p:spPr bwMode="auto">
          <a:xfrm rot="1694954">
            <a:off x="3441700" y="4662488"/>
            <a:ext cx="2052638" cy="249237"/>
          </a:xfrm>
          <a:prstGeom prst="rightArrow">
            <a:avLst>
              <a:gd name="adj1" fmla="val 50000"/>
              <a:gd name="adj2" fmla="val 205892"/>
            </a:avLst>
          </a:prstGeom>
          <a:gradFill rotWithShape="1">
            <a:gsLst>
              <a:gs pos="0">
                <a:srgbClr val="FF9933"/>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000000"/>
              </a:solidFill>
            </a:endParaRPr>
          </a:p>
        </p:txBody>
      </p:sp>
      <p:sp>
        <p:nvSpPr>
          <p:cNvPr id="301064" name="Rectangle 7"/>
          <p:cNvSpPr>
            <a:spLocks noChangeArrowheads="1"/>
          </p:cNvSpPr>
          <p:nvPr/>
        </p:nvSpPr>
        <p:spPr bwMode="auto">
          <a:xfrm>
            <a:off x="3733800" y="2133599"/>
            <a:ext cx="5410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eaLnBrk="1" hangingPunct="1"/>
            <a:r>
              <a:rPr lang="en-US" sz="3200" dirty="0">
                <a:solidFill>
                  <a:srgbClr val="FFFF00"/>
                </a:solidFill>
                <a:latin typeface="Tw Cen MT" pitchFamily="34" charset="0"/>
              </a:rPr>
              <a:t>The </a:t>
            </a:r>
            <a:r>
              <a:rPr lang="en-US" sz="3200" u="sng" dirty="0">
                <a:solidFill>
                  <a:srgbClr val="FFFF00"/>
                </a:solidFill>
                <a:latin typeface="Tw Cen MT" pitchFamily="34" charset="0"/>
              </a:rPr>
              <a:t>heat</a:t>
            </a:r>
            <a:r>
              <a:rPr lang="en-US" sz="3200" dirty="0">
                <a:solidFill>
                  <a:srgbClr val="FFFF00"/>
                </a:solidFill>
                <a:latin typeface="Tw Cen MT" pitchFamily="34" charset="0"/>
              </a:rPr>
              <a:t> from the sun goes into the car. The windows on the car </a:t>
            </a:r>
            <a:r>
              <a:rPr lang="en-US" sz="3200" u="sng" dirty="0">
                <a:solidFill>
                  <a:srgbClr val="FFFF00"/>
                </a:solidFill>
                <a:latin typeface="Tw Cen MT" pitchFamily="34" charset="0"/>
              </a:rPr>
              <a:t>trap</a:t>
            </a:r>
            <a:r>
              <a:rPr lang="en-US" sz="3200" dirty="0">
                <a:solidFill>
                  <a:srgbClr val="FFFF00"/>
                </a:solidFill>
                <a:latin typeface="Tw Cen MT" pitchFamily="34" charset="0"/>
              </a:rPr>
              <a:t> the heat inside. This makes the inside of the car heat up</a:t>
            </a:r>
          </a:p>
        </p:txBody>
      </p:sp>
    </p:spTree>
    <p:extLst>
      <p:ext uri="{BB962C8B-B14F-4D97-AF65-F5344CB8AC3E}">
        <p14:creationId xmlns:p14="http://schemas.microsoft.com/office/powerpoint/2010/main" val="3133443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986" name="Picture 7" descr="sun_earth.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04800"/>
            <a:ext cx="6400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87" name="Title 1"/>
          <p:cNvSpPr>
            <a:spLocks noGrp="1"/>
          </p:cNvSpPr>
          <p:nvPr>
            <p:ph type="title"/>
          </p:nvPr>
        </p:nvSpPr>
        <p:spPr>
          <a:xfrm>
            <a:off x="457200" y="152400"/>
            <a:ext cx="8229600" cy="1143000"/>
          </a:xfrm>
          <a:ln>
            <a:solidFill>
              <a:schemeClr val="accent1"/>
            </a:solidFill>
            <a:miter lim="800000"/>
            <a:headEnd/>
            <a:tailEnd/>
          </a:ln>
        </p:spPr>
        <p:txBody>
          <a:bodyPr/>
          <a:lstStyle/>
          <a:p>
            <a:pPr eaLnBrk="1" hangingPunct="1"/>
            <a:r>
              <a:rPr lang="en-US" dirty="0">
                <a:solidFill>
                  <a:srgbClr val="FFFF00"/>
                </a:solidFill>
              </a:rPr>
              <a:t>What changes climate?</a:t>
            </a:r>
          </a:p>
        </p:txBody>
      </p:sp>
      <p:sp>
        <p:nvSpPr>
          <p:cNvPr id="297988" name="Content Placeholder 4"/>
          <p:cNvSpPr>
            <a:spLocks noGrp="1"/>
          </p:cNvSpPr>
          <p:nvPr>
            <p:ph idx="1"/>
          </p:nvPr>
        </p:nvSpPr>
        <p:spPr>
          <a:xfrm>
            <a:off x="-20472" y="838200"/>
            <a:ext cx="7696200" cy="4953000"/>
          </a:xfrm>
        </p:spPr>
        <p:txBody>
          <a:bodyPr>
            <a:normAutofit fontScale="92500" lnSpcReduction="20000"/>
          </a:bodyPr>
          <a:lstStyle/>
          <a:p>
            <a:pPr eaLnBrk="1" hangingPunct="1"/>
            <a:endParaRPr lang="en-US" dirty="0"/>
          </a:p>
          <a:p>
            <a:pPr eaLnBrk="1" hangingPunct="1"/>
            <a:endParaRPr lang="en-US" dirty="0"/>
          </a:p>
          <a:p>
            <a:pPr eaLnBrk="1" hangingPunct="1"/>
            <a:r>
              <a:rPr lang="en-US" sz="4300" dirty="0">
                <a:solidFill>
                  <a:srgbClr val="FFFF00"/>
                </a:solidFill>
              </a:rPr>
              <a:t>Changes in:</a:t>
            </a:r>
          </a:p>
          <a:p>
            <a:pPr marL="971550" lvl="1" indent="-514350" eaLnBrk="1" hangingPunct="1">
              <a:buFont typeface="+mj-lt"/>
              <a:buAutoNum type="arabicPeriod"/>
            </a:pPr>
            <a:r>
              <a:rPr lang="en-US" sz="3900" u="sng" dirty="0">
                <a:solidFill>
                  <a:srgbClr val="FFFF00"/>
                </a:solidFill>
              </a:rPr>
              <a:t>Sun’s</a:t>
            </a:r>
            <a:r>
              <a:rPr lang="en-US" sz="3900" dirty="0">
                <a:solidFill>
                  <a:srgbClr val="FFFF00"/>
                </a:solidFill>
              </a:rPr>
              <a:t> output (nature)</a:t>
            </a:r>
          </a:p>
          <a:p>
            <a:pPr marL="971550" lvl="1" indent="-514350" eaLnBrk="1" hangingPunct="1">
              <a:buFont typeface="+mj-lt"/>
              <a:buAutoNum type="arabicPeriod"/>
            </a:pPr>
            <a:r>
              <a:rPr lang="en-US" sz="3900" u="sng" dirty="0">
                <a:solidFill>
                  <a:srgbClr val="FFFF00"/>
                </a:solidFill>
              </a:rPr>
              <a:t>Earth’s</a:t>
            </a:r>
            <a:r>
              <a:rPr lang="en-US" sz="3900" dirty="0">
                <a:solidFill>
                  <a:srgbClr val="FFFF00"/>
                </a:solidFill>
              </a:rPr>
              <a:t> orbit (nature)</a:t>
            </a:r>
          </a:p>
          <a:p>
            <a:pPr marL="971550" lvl="1" indent="-514350" eaLnBrk="1" hangingPunct="1">
              <a:buFont typeface="+mj-lt"/>
              <a:buAutoNum type="arabicPeriod"/>
            </a:pPr>
            <a:r>
              <a:rPr lang="en-US" sz="3900" u="sng" dirty="0">
                <a:solidFill>
                  <a:srgbClr val="FFFF00"/>
                </a:solidFill>
              </a:rPr>
              <a:t>Drifting</a:t>
            </a:r>
            <a:r>
              <a:rPr lang="en-US" sz="3900" dirty="0">
                <a:solidFill>
                  <a:srgbClr val="FFFF00"/>
                </a:solidFill>
              </a:rPr>
              <a:t> continents (nature)</a:t>
            </a:r>
          </a:p>
          <a:p>
            <a:pPr marL="971550" lvl="1" indent="-514350" eaLnBrk="1" hangingPunct="1">
              <a:buFont typeface="+mj-lt"/>
              <a:buAutoNum type="arabicPeriod"/>
            </a:pPr>
            <a:r>
              <a:rPr lang="en-US" sz="3900" u="sng" dirty="0">
                <a:solidFill>
                  <a:srgbClr val="FFFF00"/>
                </a:solidFill>
              </a:rPr>
              <a:t>Volcanic</a:t>
            </a:r>
            <a:r>
              <a:rPr lang="en-US" sz="3900" dirty="0">
                <a:solidFill>
                  <a:srgbClr val="FFFF00"/>
                </a:solidFill>
              </a:rPr>
              <a:t> eruptions (nature)</a:t>
            </a:r>
          </a:p>
          <a:p>
            <a:pPr marL="971550" lvl="1" indent="-514350" eaLnBrk="1" hangingPunct="1">
              <a:buFont typeface="+mj-lt"/>
              <a:buAutoNum type="arabicPeriod"/>
            </a:pPr>
            <a:r>
              <a:rPr lang="en-US" sz="3900" u="sng" dirty="0">
                <a:solidFill>
                  <a:srgbClr val="FFFF00"/>
                </a:solidFill>
              </a:rPr>
              <a:t>Greenhouse gases</a:t>
            </a:r>
            <a:r>
              <a:rPr lang="en-US" sz="3900" dirty="0">
                <a:solidFill>
                  <a:srgbClr val="FFFF00"/>
                </a:solidFill>
              </a:rPr>
              <a:t> (nature and mankind)</a:t>
            </a:r>
          </a:p>
        </p:txBody>
      </p:sp>
      <p:pic>
        <p:nvPicPr>
          <p:cNvPr id="297989" name="Picture 5" descr="blue_puzz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33400"/>
            <a:ext cx="76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10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AutoShape 7"/>
          <p:cNvSpPr>
            <a:spLocks noGrp="1" noChangeArrowheads="1"/>
          </p:cNvSpPr>
          <p:nvPr>
            <p:ph type="title"/>
          </p:nvPr>
        </p:nvSpPr>
        <p:spPr>
          <a:xfrm>
            <a:off x="10682" y="0"/>
            <a:ext cx="9133318" cy="685800"/>
          </a:xfrm>
        </p:spPr>
        <p:txBody>
          <a:bodyPr>
            <a:normAutofit fontScale="90000"/>
          </a:bodyPr>
          <a:lstStyle/>
          <a:p>
            <a:pPr eaLnBrk="1" hangingPunct="1"/>
            <a:r>
              <a:rPr lang="en-US" b="1" u="sng" dirty="0">
                <a:solidFill>
                  <a:srgbClr val="FFFF00"/>
                </a:solidFill>
              </a:rPr>
              <a:t>Global Warming</a:t>
            </a:r>
          </a:p>
        </p:txBody>
      </p:sp>
      <p:sp>
        <p:nvSpPr>
          <p:cNvPr id="8200" name="Rectangle 8"/>
          <p:cNvSpPr>
            <a:spLocks noGrp="1" noChangeArrowheads="1"/>
          </p:cNvSpPr>
          <p:nvPr>
            <p:ph type="body" sz="half" idx="1"/>
          </p:nvPr>
        </p:nvSpPr>
        <p:spPr>
          <a:xfrm>
            <a:off x="76200" y="685800"/>
            <a:ext cx="4648200" cy="5410200"/>
          </a:xfrm>
        </p:spPr>
        <p:txBody>
          <a:bodyPr>
            <a:normAutofit/>
          </a:bodyPr>
          <a:lstStyle/>
          <a:p>
            <a:pPr eaLnBrk="1" hangingPunct="1"/>
            <a:r>
              <a:rPr lang="en-US" sz="3600" dirty="0">
                <a:solidFill>
                  <a:srgbClr val="FFFF00"/>
                </a:solidFill>
              </a:rPr>
              <a:t>Many scientists think that as a result of increasing greenhouse gases, the </a:t>
            </a:r>
            <a:r>
              <a:rPr lang="en-US" sz="3600" u="sng" dirty="0">
                <a:solidFill>
                  <a:srgbClr val="FFFF00"/>
                </a:solidFill>
              </a:rPr>
              <a:t>average temperature </a:t>
            </a:r>
            <a:r>
              <a:rPr lang="en-US" sz="3600" dirty="0">
                <a:solidFill>
                  <a:srgbClr val="FFFF00"/>
                </a:solidFill>
              </a:rPr>
              <a:t>of the Earth will </a:t>
            </a:r>
            <a:r>
              <a:rPr lang="en-US" sz="3600" u="sng" dirty="0">
                <a:solidFill>
                  <a:srgbClr val="FFFF00"/>
                </a:solidFill>
              </a:rPr>
              <a:t>increase</a:t>
            </a:r>
            <a:r>
              <a:rPr lang="en-US" sz="3600" dirty="0">
                <a:solidFill>
                  <a:srgbClr val="FFFF00"/>
                </a:solidFill>
              </a:rPr>
              <a:t>.</a:t>
            </a:r>
          </a:p>
        </p:txBody>
      </p:sp>
      <p:pic>
        <p:nvPicPr>
          <p:cNvPr id="303108" name="Picture 4" descr="MCj0156815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00600" y="2362200"/>
            <a:ext cx="4114800" cy="4114800"/>
          </a:xfrm>
          <a:noFill/>
        </p:spPr>
      </p:pic>
    </p:spTree>
    <p:extLst>
      <p:ext uri="{BB962C8B-B14F-4D97-AF65-F5344CB8AC3E}">
        <p14:creationId xmlns:p14="http://schemas.microsoft.com/office/powerpoint/2010/main" val="2604613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200">
                                            <p:txEl>
                                              <p:pRg st="0" end="0"/>
                                            </p:txEl>
                                          </p:spTgt>
                                        </p:tgtEl>
                                        <p:attrNameLst>
                                          <p:attrName>style.visibility</p:attrName>
                                        </p:attrNameLst>
                                      </p:cBhvr>
                                      <p:to>
                                        <p:strVal val="visible"/>
                                      </p:to>
                                    </p:set>
                                    <p:anim to="" calcmode="lin" valueType="num">
                                      <p:cBhvr>
                                        <p:cTn id="7" dur="1" fill="hold"/>
                                        <p:tgtEl>
                                          <p:spTgt spid="820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419600" y="0"/>
            <a:ext cx="4724400" cy="1828800"/>
          </a:xfrm>
        </p:spPr>
        <p:txBody>
          <a:bodyPr>
            <a:normAutofit/>
          </a:bodyPr>
          <a:lstStyle/>
          <a:p>
            <a:pPr eaLnBrk="1" fontAlgn="auto" hangingPunct="1">
              <a:spcAft>
                <a:spcPts val="0"/>
              </a:spcAft>
              <a:defRPr/>
            </a:pPr>
            <a:r>
              <a:rPr lang="en-US" b="1" u="sng" dirty="0">
                <a:solidFill>
                  <a:srgbClr val="FFFF00"/>
                </a:solidFill>
              </a:rPr>
              <a:t>Measuring Global Warming</a:t>
            </a:r>
          </a:p>
        </p:txBody>
      </p:sp>
      <p:sp>
        <p:nvSpPr>
          <p:cNvPr id="70659" name="Rectangle 3"/>
          <p:cNvSpPr>
            <a:spLocks noGrp="1" noChangeArrowheads="1"/>
          </p:cNvSpPr>
          <p:nvPr>
            <p:ph type="body" sz="half" idx="1"/>
          </p:nvPr>
        </p:nvSpPr>
        <p:spPr>
          <a:xfrm>
            <a:off x="0" y="0"/>
            <a:ext cx="4572000" cy="6553200"/>
          </a:xfrm>
        </p:spPr>
        <p:txBody>
          <a:bodyPr>
            <a:noAutofit/>
          </a:bodyPr>
          <a:lstStyle/>
          <a:p>
            <a:pPr eaLnBrk="1" fontAlgn="auto" hangingPunct="1">
              <a:defRPr/>
            </a:pPr>
            <a:r>
              <a:rPr lang="en-US" sz="3000" dirty="0">
                <a:solidFill>
                  <a:srgbClr val="FFFF00"/>
                </a:solidFill>
              </a:rPr>
              <a:t>Scientists first warning – </a:t>
            </a:r>
            <a:r>
              <a:rPr lang="en-US" sz="3000" u="sng" dirty="0">
                <a:solidFill>
                  <a:srgbClr val="FFFF00"/>
                </a:solidFill>
              </a:rPr>
              <a:t>1896</a:t>
            </a:r>
          </a:p>
          <a:p>
            <a:pPr eaLnBrk="1" fontAlgn="auto" hangingPunct="1">
              <a:defRPr/>
            </a:pPr>
            <a:r>
              <a:rPr lang="en-US" sz="3000" dirty="0">
                <a:solidFill>
                  <a:srgbClr val="FFFF00"/>
                </a:solidFill>
              </a:rPr>
              <a:t>First measurements confirming global warming – </a:t>
            </a:r>
            <a:r>
              <a:rPr lang="en-US" sz="3000" u="sng" dirty="0">
                <a:solidFill>
                  <a:srgbClr val="FFFF00"/>
                </a:solidFill>
              </a:rPr>
              <a:t>1957</a:t>
            </a:r>
            <a:r>
              <a:rPr lang="en-US" sz="3000" dirty="0">
                <a:solidFill>
                  <a:srgbClr val="FFFF00"/>
                </a:solidFill>
              </a:rPr>
              <a:t> at Mauna Loa volcano in Hawaii</a:t>
            </a:r>
          </a:p>
          <a:p>
            <a:pPr eaLnBrk="1" fontAlgn="auto" hangingPunct="1">
              <a:defRPr/>
            </a:pPr>
            <a:r>
              <a:rPr lang="en-US" sz="3000" dirty="0">
                <a:solidFill>
                  <a:srgbClr val="FFFF00"/>
                </a:solidFill>
              </a:rPr>
              <a:t>Global air temperature – increased 0.6</a:t>
            </a:r>
            <a:r>
              <a:rPr lang="en-US" sz="3000" baseline="30000" dirty="0">
                <a:solidFill>
                  <a:srgbClr val="FFFF00"/>
                </a:solidFill>
              </a:rPr>
              <a:t>o</a:t>
            </a:r>
            <a:r>
              <a:rPr lang="en-US" sz="3000" dirty="0">
                <a:solidFill>
                  <a:srgbClr val="FFFF00"/>
                </a:solidFill>
              </a:rPr>
              <a:t>C between </a:t>
            </a:r>
            <a:r>
              <a:rPr lang="en-US" sz="3000" u="sng" dirty="0">
                <a:solidFill>
                  <a:srgbClr val="FFFF00"/>
                </a:solidFill>
              </a:rPr>
              <a:t>1861 and 1988</a:t>
            </a:r>
          </a:p>
          <a:p>
            <a:pPr eaLnBrk="1" fontAlgn="auto" hangingPunct="1">
              <a:defRPr/>
            </a:pPr>
            <a:r>
              <a:rPr lang="en-US" sz="3000" dirty="0">
                <a:solidFill>
                  <a:srgbClr val="FFFF00"/>
                </a:solidFill>
              </a:rPr>
              <a:t>Predicted average global air temperature will rise 1.4-5.8</a:t>
            </a:r>
            <a:r>
              <a:rPr lang="en-US" sz="3000" baseline="30000" dirty="0">
                <a:solidFill>
                  <a:srgbClr val="FFFF00"/>
                </a:solidFill>
              </a:rPr>
              <a:t>o</a:t>
            </a:r>
            <a:r>
              <a:rPr lang="en-US" sz="3000" dirty="0">
                <a:solidFill>
                  <a:srgbClr val="FFFF00"/>
                </a:solidFill>
              </a:rPr>
              <a:t>C by </a:t>
            </a:r>
            <a:r>
              <a:rPr lang="en-US" sz="3000" u="sng" dirty="0">
                <a:solidFill>
                  <a:srgbClr val="FFFF00"/>
                </a:solidFill>
              </a:rPr>
              <a:t>2100</a:t>
            </a:r>
          </a:p>
        </p:txBody>
      </p:sp>
      <p:pic>
        <p:nvPicPr>
          <p:cNvPr id="312324" name="Picture 5" descr="global temperature graph"/>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09114" y="1676400"/>
            <a:ext cx="4534885" cy="3657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44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0"/>
            <a:ext cx="9144000" cy="685800"/>
          </a:xfrm>
        </p:spPr>
        <p:txBody>
          <a:bodyPr>
            <a:normAutofit/>
          </a:bodyPr>
          <a:lstStyle/>
          <a:p>
            <a:r>
              <a:rPr lang="en-US" sz="3600" dirty="0">
                <a:solidFill>
                  <a:srgbClr val="FFFF00"/>
                </a:solidFill>
                <a:latin typeface="Tw Cen MT" pitchFamily="34" charset="0"/>
              </a:rPr>
              <a:t>GREENHOUSE (Gases and their) EFFECT</a:t>
            </a:r>
            <a:endParaRPr lang="en-US" sz="3600" dirty="0"/>
          </a:p>
        </p:txBody>
      </p:sp>
      <p:graphicFrame>
        <p:nvGraphicFramePr>
          <p:cNvPr id="75973" name="Group 197"/>
          <p:cNvGraphicFramePr>
            <a:graphicFrameLocks noGrp="1"/>
          </p:cNvGraphicFramePr>
          <p:nvPr>
            <p:extLst>
              <p:ext uri="{D42A27DB-BD31-4B8C-83A1-F6EECF244321}">
                <p14:modId xmlns:p14="http://schemas.microsoft.com/office/powerpoint/2010/main" val="3727763638"/>
              </p:ext>
            </p:extLst>
          </p:nvPr>
        </p:nvGraphicFramePr>
        <p:xfrm>
          <a:off x="152400" y="762000"/>
          <a:ext cx="8991600" cy="5987252"/>
        </p:xfrm>
        <a:graphic>
          <a:graphicData uri="http://schemas.openxmlformats.org/drawingml/2006/table">
            <a:tbl>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997200">
                  <a:extLst>
                    <a:ext uri="{9D8B030D-6E8A-4147-A177-3AD203B41FA5}">
                      <a16:colId xmlns:a16="http://schemas.microsoft.com/office/drawing/2014/main" val="20002"/>
                    </a:ext>
                  </a:extLst>
                </a:gridCol>
              </a:tblGrid>
              <a:tr h="2339969">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w Cen MT" pitchFamily="34" charset="0"/>
                          <a:ea typeface="MS PGothic" pitchFamily="34" charset="-128"/>
                        </a:rPr>
                        <a:t>Greenhouse gas</a:t>
                      </a:r>
                      <a:endParaRPr kumimoji="0" lang="en-US" sz="2400" b="0"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w Cen MT" pitchFamily="34" charset="0"/>
                          <a:ea typeface="MS PGothic" pitchFamily="34" charset="-128"/>
                        </a:rPr>
                        <a:t>Where does it come from?</a:t>
                      </a:r>
                      <a:endParaRPr kumimoji="0" lang="en-US" sz="2400" b="0"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w Cen MT" pitchFamily="34" charset="0"/>
                          <a:ea typeface="MS PGothic" pitchFamily="34" charset="-128"/>
                        </a:rPr>
                        <a:t>How good is it at trapping heat? </a:t>
                      </a:r>
                      <a:r>
                        <a:rPr kumimoji="0" lang="en-US" sz="2400" b="0" i="0" u="none" strike="noStrike" cap="none" normalizeH="0" baseline="0" dirty="0">
                          <a:ln>
                            <a:noFill/>
                          </a:ln>
                          <a:solidFill>
                            <a:schemeClr val="bg1"/>
                          </a:solidFill>
                          <a:effectLst/>
                          <a:latin typeface="Tw Cen MT" pitchFamily="34" charset="0"/>
                          <a:ea typeface="MS PGothic" pitchFamily="34" charset="-128"/>
                        </a:rPr>
                        <a:t>(global warming potential= </a:t>
                      </a:r>
                      <a:r>
                        <a:rPr kumimoji="0" lang="en-US" sz="2800" b="0" i="0" u="none" strike="noStrike" cap="none" normalizeH="0" baseline="0" dirty="0">
                          <a:ln>
                            <a:noFill/>
                          </a:ln>
                          <a:solidFill>
                            <a:schemeClr val="bg1"/>
                          </a:solidFill>
                          <a:effectLst/>
                          <a:latin typeface="Tw Cen MT" pitchFamily="34" charset="0"/>
                          <a:ea typeface="MS PGothic" pitchFamily="34" charset="-128"/>
                        </a:rPr>
                        <a:t>________________________</a:t>
                      </a: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2818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w Cen MT" pitchFamily="34" charset="0"/>
                          <a:ea typeface="MS PGothic" pitchFamily="34" charset="-128"/>
                        </a:rPr>
                        <a:t>Carbon dioxide (CO</a:t>
                      </a:r>
                      <a:r>
                        <a:rPr kumimoji="0" lang="en-US" sz="2400" b="0" i="0" u="none" strike="noStrike" cap="none" normalizeH="0" baseline="-30000" dirty="0">
                          <a:ln>
                            <a:noFill/>
                          </a:ln>
                          <a:solidFill>
                            <a:schemeClr val="bg1"/>
                          </a:solidFill>
                          <a:effectLst/>
                          <a:latin typeface="Tw Cen MT" pitchFamily="34" charset="0"/>
                          <a:ea typeface="MS PGothic" pitchFamily="34" charset="-128"/>
                        </a:rPr>
                        <a:t>2</a:t>
                      </a:r>
                      <a:r>
                        <a:rPr kumimoji="0" lang="en-US" sz="2400" b="0" i="0" u="none" strike="noStrike" cap="none" normalizeH="0" baseline="0" dirty="0">
                          <a:ln>
                            <a:noFill/>
                          </a:ln>
                          <a:solidFill>
                            <a:schemeClr val="bg1"/>
                          </a:solidFill>
                          <a:effectLst/>
                          <a:latin typeface="Tw Cen MT" pitchFamily="34" charset="0"/>
                          <a:ea typeface="MS PGothic" pitchFamily="34" charset="-128"/>
                        </a:rPr>
                        <a:t>)</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94297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w Cen MT" pitchFamily="34" charset="0"/>
                          <a:ea typeface="MS PGothic" pitchFamily="34" charset="-128"/>
                        </a:rPr>
                        <a:t>Methane (CH</a:t>
                      </a:r>
                      <a:r>
                        <a:rPr kumimoji="0" lang="en-US" sz="2400" b="0" i="0" u="none" strike="noStrike" cap="none" normalizeH="0" baseline="-30000" dirty="0">
                          <a:ln>
                            <a:noFill/>
                          </a:ln>
                          <a:solidFill>
                            <a:schemeClr val="bg1"/>
                          </a:solidFill>
                          <a:effectLst/>
                          <a:latin typeface="Tw Cen MT" pitchFamily="34" charset="0"/>
                          <a:ea typeface="MS PGothic" pitchFamily="34" charset="-128"/>
                        </a:rPr>
                        <a:t>4</a:t>
                      </a:r>
                      <a:r>
                        <a:rPr kumimoji="0" lang="en-US" sz="2400" b="0" i="0" u="none" strike="noStrike" cap="none" normalizeH="0" baseline="0" dirty="0">
                          <a:ln>
                            <a:noFill/>
                          </a:ln>
                          <a:solidFill>
                            <a:schemeClr val="bg1"/>
                          </a:solidFill>
                          <a:effectLst/>
                          <a:latin typeface="Tw Cen MT" pitchFamily="34" charset="0"/>
                          <a:ea typeface="MS PGothic" pitchFamily="34" charset="-128"/>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1422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w Cen MT" pitchFamily="34" charset="0"/>
                          <a:ea typeface="MS PGothic" pitchFamily="34" charset="-128"/>
                        </a:rPr>
                        <a:t>Nitrous oxide (N</a:t>
                      </a:r>
                      <a:r>
                        <a:rPr kumimoji="0" lang="en-US" sz="2400" b="0" i="0" u="none" strike="noStrike" cap="none" normalizeH="0" baseline="-30000" dirty="0">
                          <a:ln>
                            <a:noFill/>
                          </a:ln>
                          <a:solidFill>
                            <a:schemeClr val="bg1"/>
                          </a:solidFill>
                          <a:effectLst/>
                          <a:latin typeface="Tw Cen MT" pitchFamily="34" charset="0"/>
                          <a:ea typeface="MS PGothic" pitchFamily="34" charset="-128"/>
                        </a:rPr>
                        <a:t>2</a:t>
                      </a:r>
                      <a:r>
                        <a:rPr kumimoji="0" lang="en-US" sz="2400" b="0" i="0" u="none" strike="noStrike" cap="none" normalizeH="0" baseline="0" dirty="0">
                          <a:ln>
                            <a:noFill/>
                          </a:ln>
                          <a:solidFill>
                            <a:schemeClr val="bg1"/>
                          </a:solidFill>
                          <a:effectLst/>
                          <a:latin typeface="Tw Cen MT" pitchFamily="34" charset="0"/>
                          <a:ea typeface="MS PGothic" pitchFamily="34" charset="-128"/>
                        </a:rPr>
                        <a:t>O)</a:t>
                      </a:r>
                    </a:p>
                  </a:txBody>
                  <a:tcPr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Tw Cen MT"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20632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descr="smoke%20stack-jj-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114800"/>
            <a:ext cx="3048000"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Text Box 5"/>
          <p:cNvSpPr txBox="1">
            <a:spLocks noChangeArrowheads="1"/>
          </p:cNvSpPr>
          <p:nvPr/>
        </p:nvSpPr>
        <p:spPr bwMode="auto">
          <a:xfrm>
            <a:off x="457200" y="2289175"/>
            <a:ext cx="6553200" cy="226218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50000"/>
              </a:spcBef>
            </a:pPr>
            <a:r>
              <a:rPr lang="en-US" sz="3500" b="1" dirty="0">
                <a:latin typeface="Tw Cen MT" pitchFamily="34" charset="0"/>
              </a:rPr>
              <a:t>Carbon dioxide </a:t>
            </a:r>
            <a:r>
              <a:rPr lang="en-US" sz="3500" dirty="0">
                <a:latin typeface="Tw Cen MT" pitchFamily="34" charset="0"/>
              </a:rPr>
              <a:t>is the </a:t>
            </a:r>
            <a:r>
              <a:rPr lang="en-US" sz="3500" b="1" dirty="0">
                <a:latin typeface="Tw Cen MT" pitchFamily="34" charset="0"/>
              </a:rPr>
              <a:t>most important </a:t>
            </a:r>
            <a:r>
              <a:rPr lang="en-US" sz="3500" dirty="0">
                <a:latin typeface="Tw Cen MT" pitchFamily="34" charset="0"/>
              </a:rPr>
              <a:t>greenhouse gas &amp; </a:t>
            </a:r>
            <a:r>
              <a:rPr lang="en-US" sz="3500" b="1" dirty="0">
                <a:solidFill>
                  <a:srgbClr val="FFFF00"/>
                </a:solidFill>
                <a:latin typeface="Tw Cen MT" pitchFamily="34" charset="0"/>
              </a:rPr>
              <a:t>comes from burning fossil fuels</a:t>
            </a:r>
            <a:endParaRPr lang="en-US" sz="3500" dirty="0">
              <a:solidFill>
                <a:srgbClr val="FFFF00"/>
              </a:solidFill>
              <a:latin typeface="Tw Cen MT" pitchFamily="34" charset="0"/>
            </a:endParaRPr>
          </a:p>
          <a:p>
            <a:pPr eaLnBrk="1" hangingPunct="1">
              <a:spcBef>
                <a:spcPct val="50000"/>
              </a:spcBef>
            </a:pPr>
            <a:endParaRPr lang="en-US" dirty="0">
              <a:solidFill>
                <a:schemeClr val="bg1"/>
              </a:solidFill>
              <a:latin typeface="Tw Cen MT" pitchFamily="34" charset="0"/>
            </a:endParaRPr>
          </a:p>
        </p:txBody>
      </p:sp>
      <p:sp>
        <p:nvSpPr>
          <p:cNvPr id="35845" name="Text Box 6"/>
          <p:cNvSpPr txBox="1">
            <a:spLocks noChangeArrowheads="1"/>
          </p:cNvSpPr>
          <p:nvPr/>
        </p:nvSpPr>
        <p:spPr bwMode="auto">
          <a:xfrm>
            <a:off x="0" y="12954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spcBef>
                <a:spcPct val="50000"/>
              </a:spcBef>
            </a:pPr>
            <a:r>
              <a:rPr lang="en-US" sz="3200" u="sng" dirty="0">
                <a:solidFill>
                  <a:srgbClr val="FFFF00"/>
                </a:solidFill>
                <a:latin typeface="Tw Cen MT" pitchFamily="34" charset="0"/>
              </a:rPr>
              <a:t>Global warming potential</a:t>
            </a:r>
            <a:r>
              <a:rPr lang="en-US" sz="3200" dirty="0">
                <a:solidFill>
                  <a:srgbClr val="FFFF00"/>
                </a:solidFill>
                <a:latin typeface="Tw Cen MT" pitchFamily="34" charset="0"/>
              </a:rPr>
              <a:t> = </a:t>
            </a:r>
            <a:r>
              <a:rPr lang="en-US" sz="3200" b="1" dirty="0">
                <a:solidFill>
                  <a:srgbClr val="FFFF00"/>
                </a:solidFill>
                <a:latin typeface="Tw Cen MT" pitchFamily="34" charset="0"/>
              </a:rPr>
              <a:t>how good a gas is at trapping heat.</a:t>
            </a:r>
          </a:p>
        </p:txBody>
      </p:sp>
      <p:sp>
        <p:nvSpPr>
          <p:cNvPr id="18439" name="Rectangle 2"/>
          <p:cNvSpPr>
            <a:spLocks noChangeArrowheads="1"/>
          </p:cNvSpPr>
          <p:nvPr/>
        </p:nvSpPr>
        <p:spPr bwMode="auto">
          <a:xfrm>
            <a:off x="457200" y="274638"/>
            <a:ext cx="8229600" cy="1143000"/>
          </a:xfrm>
          <a:prstGeom prst="rect">
            <a:avLst/>
          </a:prstGeom>
          <a:noFill/>
          <a:ln>
            <a:noFill/>
          </a:ln>
          <a:effectLst>
            <a:outerShdw blurRad="63500" dist="38099" dir="2700000" algn="ctr" rotWithShape="0">
              <a:schemeClr val="tx1">
                <a:alpha val="74998"/>
              </a:schemeClr>
            </a:outerShdw>
          </a:effectLst>
          <a:extLst/>
        </p:spPr>
        <p:txBody>
          <a:bodyPr anchor="ctr"/>
          <a:lstStyle/>
          <a:p>
            <a:pPr algn="ctr" eaLnBrk="0" hangingPunct="0"/>
            <a:r>
              <a:rPr lang="en-US" sz="4400" b="1" dirty="0">
                <a:solidFill>
                  <a:srgbClr val="FFFF00"/>
                </a:solidFill>
                <a:latin typeface="Tw Cen MT" pitchFamily="34" charset="0"/>
              </a:rPr>
              <a:t>GREENHOUSE EFFECT</a:t>
            </a:r>
            <a:endParaRPr lang="en-US" sz="4400" b="1" dirty="0">
              <a:solidFill>
                <a:schemeClr val="bg1"/>
              </a:solidFill>
            </a:endParaRPr>
          </a:p>
        </p:txBody>
      </p:sp>
    </p:spTree>
    <p:extLst>
      <p:ext uri="{BB962C8B-B14F-4D97-AF65-F5344CB8AC3E}">
        <p14:creationId xmlns:p14="http://schemas.microsoft.com/office/powerpoint/2010/main" val="719856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 calcmode="lin" valueType="num">
                                      <p:cBhvr>
                                        <p:cTn id="7" dur="1000" fill="hold"/>
                                        <p:tgtEl>
                                          <p:spTgt spid="62469"/>
                                        </p:tgtEl>
                                        <p:attrNameLst>
                                          <p:attrName>ppt_w</p:attrName>
                                        </p:attrNameLst>
                                      </p:cBhvr>
                                      <p:tavLst>
                                        <p:tav tm="0">
                                          <p:val>
                                            <p:fltVal val="0"/>
                                          </p:val>
                                        </p:tav>
                                        <p:tav tm="100000">
                                          <p:val>
                                            <p:strVal val="#ppt_w"/>
                                          </p:val>
                                        </p:tav>
                                      </p:tavLst>
                                    </p:anim>
                                    <p:anim calcmode="lin" valueType="num">
                                      <p:cBhvr>
                                        <p:cTn id="8" dur="1000" fill="hold"/>
                                        <p:tgtEl>
                                          <p:spTgt spid="62469"/>
                                        </p:tgtEl>
                                        <p:attrNameLst>
                                          <p:attrName>ppt_h</p:attrName>
                                        </p:attrNameLst>
                                      </p:cBhvr>
                                      <p:tavLst>
                                        <p:tav tm="0">
                                          <p:val>
                                            <p:fltVal val="0"/>
                                          </p:val>
                                        </p:tav>
                                        <p:tav tm="100000">
                                          <p:val>
                                            <p:strVal val="#ppt_h"/>
                                          </p:val>
                                        </p:tav>
                                      </p:tavLst>
                                    </p:anim>
                                    <p:anim calcmode="lin" valueType="num">
                                      <p:cBhvr>
                                        <p:cTn id="9" dur="1000" fill="hold"/>
                                        <p:tgtEl>
                                          <p:spTgt spid="624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24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deforestation_boliv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92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5"/>
          <p:cNvSpPr txBox="1">
            <a:spLocks noChangeArrowheads="1"/>
          </p:cNvSpPr>
          <p:nvPr/>
        </p:nvSpPr>
        <p:spPr bwMode="auto">
          <a:xfrm>
            <a:off x="4343400" y="-6531"/>
            <a:ext cx="4800600" cy="403187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3200" dirty="0">
                <a:latin typeface="Tw Cen MT" pitchFamily="34" charset="0"/>
              </a:rPr>
              <a:t>Cutting down trees </a:t>
            </a:r>
            <a:r>
              <a:rPr lang="en-US" sz="3200" dirty="0">
                <a:solidFill>
                  <a:srgbClr val="FFFF00"/>
                </a:solidFill>
                <a:latin typeface="Tw Cen MT" pitchFamily="34" charset="0"/>
              </a:rPr>
              <a:t>(deforestation) </a:t>
            </a:r>
            <a:r>
              <a:rPr lang="en-US" sz="3200" dirty="0">
                <a:latin typeface="Tw Cen MT" pitchFamily="34" charset="0"/>
              </a:rPr>
              <a:t>decreases the amount of CO2 removed from the atmosphere.</a:t>
            </a:r>
          </a:p>
          <a:p>
            <a:pPr eaLnBrk="1" hangingPunct="1"/>
            <a:r>
              <a:rPr lang="en-US" sz="3200" dirty="0">
                <a:latin typeface="Tw Cen MT" pitchFamily="34" charset="0"/>
              </a:rPr>
              <a:t>Also</a:t>
            </a:r>
            <a:r>
              <a:rPr lang="en-US" sz="3200" dirty="0">
                <a:solidFill>
                  <a:srgbClr val="FFFF00"/>
                </a:solidFill>
                <a:latin typeface="Tw Cen MT" pitchFamily="34" charset="0"/>
              </a:rPr>
              <a:t> burning fossil fuels </a:t>
            </a:r>
            <a:r>
              <a:rPr lang="en-US" sz="3200" dirty="0">
                <a:latin typeface="Tw Cen MT" pitchFamily="34" charset="0"/>
              </a:rPr>
              <a:t>increases the CO</a:t>
            </a:r>
            <a:r>
              <a:rPr lang="en-US" sz="3200" baseline="-25000" dirty="0">
                <a:latin typeface="Tw Cen MT" pitchFamily="34" charset="0"/>
              </a:rPr>
              <a:t>2 </a:t>
            </a:r>
            <a:r>
              <a:rPr lang="en-US" sz="3200" dirty="0">
                <a:latin typeface="Tw Cen MT" pitchFamily="34" charset="0"/>
              </a:rPr>
              <a:t>in our atmosphere</a:t>
            </a:r>
          </a:p>
        </p:txBody>
      </p:sp>
      <p:sp>
        <p:nvSpPr>
          <p:cNvPr id="19462" name="Rectangle 2"/>
          <p:cNvSpPr>
            <a:spLocks noChangeArrowheads="1"/>
          </p:cNvSpPr>
          <p:nvPr/>
        </p:nvSpPr>
        <p:spPr bwMode="auto">
          <a:xfrm>
            <a:off x="0" y="-6531"/>
            <a:ext cx="4495800" cy="1143000"/>
          </a:xfrm>
          <a:prstGeom prst="rect">
            <a:avLst/>
          </a:prstGeom>
          <a:noFill/>
          <a:ln>
            <a:noFill/>
          </a:ln>
          <a:effectLst>
            <a:outerShdw blurRad="63500" dist="38099" dir="2700000" algn="ctr" rotWithShape="0">
              <a:schemeClr val="tx1">
                <a:alpha val="74998"/>
              </a:schemeClr>
            </a:outerShdw>
          </a:effectLst>
          <a:extLst/>
        </p:spPr>
        <p:txBody>
          <a:bodyPr anchor="ctr"/>
          <a:lstStyle/>
          <a:p>
            <a:pPr algn="ctr" eaLnBrk="0" hangingPunct="0"/>
            <a:r>
              <a:rPr lang="en-US" sz="4400" b="1" dirty="0">
                <a:solidFill>
                  <a:srgbClr val="FFFF00"/>
                </a:solidFill>
                <a:latin typeface="Tw Cen MT" pitchFamily="34" charset="0"/>
              </a:rPr>
              <a:t>GREENHOUSE EFFECT</a:t>
            </a:r>
            <a:endParaRPr lang="en-US" sz="4400" b="1" dirty="0">
              <a:solidFill>
                <a:schemeClr val="bg1"/>
              </a:solidFill>
            </a:endParaRPr>
          </a:p>
        </p:txBody>
      </p:sp>
      <p:sp>
        <p:nvSpPr>
          <p:cNvPr id="8" name="Text Box 3"/>
          <p:cNvSpPr txBox="1">
            <a:spLocks noChangeArrowheads="1"/>
          </p:cNvSpPr>
          <p:nvPr/>
        </p:nvSpPr>
        <p:spPr bwMode="auto">
          <a:xfrm>
            <a:off x="4362994" y="4191000"/>
            <a:ext cx="4191000" cy="13716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2800" dirty="0">
                <a:latin typeface="Tw Cen MT" pitchFamily="34" charset="0"/>
              </a:rPr>
              <a:t>CO</a:t>
            </a:r>
            <a:r>
              <a:rPr lang="en-US" sz="2800" baseline="-25000" dirty="0">
                <a:latin typeface="Tw Cen MT" pitchFamily="34" charset="0"/>
              </a:rPr>
              <a:t>2</a:t>
            </a:r>
            <a:r>
              <a:rPr lang="en-US" sz="2800" dirty="0">
                <a:latin typeface="Tw Cen MT" pitchFamily="34" charset="0"/>
              </a:rPr>
              <a:t> has a global warming potential of only </a:t>
            </a:r>
            <a:r>
              <a:rPr lang="ja-JP" altLang="en-US" sz="2800" dirty="0">
                <a:solidFill>
                  <a:srgbClr val="FFFF00"/>
                </a:solidFill>
                <a:latin typeface="Tw Cen MT" pitchFamily="34" charset="0"/>
              </a:rPr>
              <a:t>“</a:t>
            </a:r>
            <a:r>
              <a:rPr lang="en-US" altLang="ja-JP" sz="2800" dirty="0">
                <a:solidFill>
                  <a:srgbClr val="FFFF00"/>
                </a:solidFill>
                <a:latin typeface="Tw Cen MT" pitchFamily="34" charset="0"/>
              </a:rPr>
              <a:t>1,</a:t>
            </a:r>
            <a:r>
              <a:rPr lang="ja-JP" altLang="en-US" sz="2800" dirty="0">
                <a:solidFill>
                  <a:srgbClr val="FFFF00"/>
                </a:solidFill>
                <a:latin typeface="Tw Cen MT" pitchFamily="34" charset="0"/>
              </a:rPr>
              <a:t>”</a:t>
            </a:r>
            <a:r>
              <a:rPr lang="en-US" altLang="ja-JP" sz="2800" dirty="0">
                <a:solidFill>
                  <a:srgbClr val="FFFF00"/>
                </a:solidFill>
                <a:latin typeface="Tw Cen MT" pitchFamily="34" charset="0"/>
              </a:rPr>
              <a:t> </a:t>
            </a:r>
            <a:r>
              <a:rPr lang="en-US" altLang="ja-JP" sz="2800" dirty="0">
                <a:latin typeface="Tw Cen MT" pitchFamily="34" charset="0"/>
              </a:rPr>
              <a:t>but it </a:t>
            </a:r>
            <a:r>
              <a:rPr lang="en-US" altLang="ja-JP" sz="2800" dirty="0">
                <a:solidFill>
                  <a:srgbClr val="FFFF00"/>
                </a:solidFill>
                <a:latin typeface="Tw Cen MT" pitchFamily="34" charset="0"/>
              </a:rPr>
              <a:t>is the </a:t>
            </a:r>
            <a:r>
              <a:rPr lang="en-US" altLang="ja-JP" sz="2800" b="1" dirty="0">
                <a:solidFill>
                  <a:srgbClr val="FFFF00"/>
                </a:solidFill>
                <a:latin typeface="Tw Cen MT" pitchFamily="34" charset="0"/>
              </a:rPr>
              <a:t>most abundant</a:t>
            </a:r>
            <a:r>
              <a:rPr lang="en-US" altLang="ja-JP" sz="2800" dirty="0">
                <a:solidFill>
                  <a:srgbClr val="FFFF00"/>
                </a:solidFill>
                <a:latin typeface="Tw Cen MT" pitchFamily="34" charset="0"/>
              </a:rPr>
              <a:t>.</a:t>
            </a:r>
            <a:endParaRPr lang="en-US" sz="2800" dirty="0">
              <a:solidFill>
                <a:srgbClr val="FFFF00"/>
              </a:solidFill>
              <a:latin typeface="Tw Cen MT" pitchFamily="34" charset="0"/>
            </a:endParaRPr>
          </a:p>
        </p:txBody>
      </p:sp>
      <p:sp>
        <p:nvSpPr>
          <p:cNvPr id="9" name="Text Box 3"/>
          <p:cNvSpPr txBox="1">
            <a:spLocks noChangeArrowheads="1"/>
          </p:cNvSpPr>
          <p:nvPr/>
        </p:nvSpPr>
        <p:spPr bwMode="auto">
          <a:xfrm>
            <a:off x="304800" y="3962400"/>
            <a:ext cx="3810000" cy="2308324"/>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3600" dirty="0">
                <a:solidFill>
                  <a:srgbClr val="FFFF00"/>
                </a:solidFill>
                <a:latin typeface="Tw Cen MT" pitchFamily="34" charset="0"/>
              </a:rPr>
              <a:t>CO</a:t>
            </a:r>
            <a:r>
              <a:rPr lang="en-US" sz="3600" baseline="-25000" dirty="0">
                <a:solidFill>
                  <a:srgbClr val="FFFF00"/>
                </a:solidFill>
                <a:latin typeface="Tw Cen MT" pitchFamily="34" charset="0"/>
              </a:rPr>
              <a:t>2</a:t>
            </a:r>
            <a:r>
              <a:rPr lang="en-US" sz="3600" dirty="0">
                <a:solidFill>
                  <a:srgbClr val="FFFF00"/>
                </a:solidFill>
                <a:latin typeface="Tw Cen MT" pitchFamily="34" charset="0"/>
              </a:rPr>
              <a:t> is at its highest atmospheric level in at least 400,000 years.</a:t>
            </a:r>
          </a:p>
        </p:txBody>
      </p:sp>
    </p:spTree>
    <p:extLst>
      <p:ext uri="{BB962C8B-B14F-4D97-AF65-F5344CB8AC3E}">
        <p14:creationId xmlns:p14="http://schemas.microsoft.com/office/powerpoint/2010/main" val="3395905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additive="base">
                                        <p:cTn id="7" dur="500" fill="hold"/>
                                        <p:tgtEl>
                                          <p:spTgt spid="63493"/>
                                        </p:tgtEl>
                                        <p:attrNameLst>
                                          <p:attrName>ppt_x</p:attrName>
                                        </p:attrNameLst>
                                      </p:cBhvr>
                                      <p:tavLst>
                                        <p:tav tm="0">
                                          <p:val>
                                            <p:strVal val="#ppt_x"/>
                                          </p:val>
                                        </p:tav>
                                        <p:tav tm="100000">
                                          <p:val>
                                            <p:strVal val="#ppt_x"/>
                                          </p:val>
                                        </p:tav>
                                      </p:tavLst>
                                    </p:anim>
                                    <p:anim calcmode="lin" valueType="num">
                                      <p:cBhvr additive="base">
                                        <p:cTn id="8"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0" y="0"/>
            <a:ext cx="5334000" cy="1143000"/>
          </a:xfrm>
          <a:prstGeom prst="rect">
            <a:avLst/>
          </a:prstGeom>
          <a:noFill/>
          <a:ln>
            <a:noFill/>
          </a:ln>
          <a:effectLst>
            <a:outerShdw blurRad="63500" dist="38099" dir="2700000" algn="ctr" rotWithShape="0">
              <a:schemeClr val="tx1">
                <a:alpha val="74998"/>
              </a:schemeClr>
            </a:outerShdw>
          </a:effectLst>
          <a:extLst/>
        </p:spPr>
        <p:txBody>
          <a:bodyPr anchor="ctr"/>
          <a:lstStyle/>
          <a:p>
            <a:pPr algn="ctr" eaLnBrk="0" hangingPunct="0"/>
            <a:r>
              <a:rPr lang="en-US" sz="4400" b="1" dirty="0">
                <a:solidFill>
                  <a:srgbClr val="FFFF00"/>
                </a:solidFill>
                <a:latin typeface="Tw Cen MT" pitchFamily="34" charset="0"/>
              </a:rPr>
              <a:t>GREENHOUSE EFFECT</a:t>
            </a:r>
            <a:endParaRPr lang="en-US" sz="4400" b="1" dirty="0">
              <a:solidFill>
                <a:schemeClr val="bg1"/>
              </a:solidFill>
            </a:endParaRPr>
          </a:p>
        </p:txBody>
      </p:sp>
      <p:pic>
        <p:nvPicPr>
          <p:cNvPr id="38916" name="Picture 8" descr="COW16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31308"/>
            <a:ext cx="2895600" cy="1829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Text Box 9"/>
          <p:cNvSpPr txBox="1">
            <a:spLocks noChangeArrowheads="1"/>
          </p:cNvSpPr>
          <p:nvPr/>
        </p:nvSpPr>
        <p:spPr bwMode="auto">
          <a:xfrm>
            <a:off x="461554" y="3108597"/>
            <a:ext cx="3043646" cy="2862322"/>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3600" b="1" dirty="0">
                <a:latin typeface="Tw Cen MT" pitchFamily="34" charset="0"/>
              </a:rPr>
              <a:t>Methane</a:t>
            </a:r>
            <a:r>
              <a:rPr lang="en-US" sz="3600" dirty="0">
                <a:latin typeface="Tw Cen MT" pitchFamily="34" charset="0"/>
              </a:rPr>
              <a:t> is the </a:t>
            </a:r>
            <a:r>
              <a:rPr lang="en-US" sz="3600" b="1" dirty="0">
                <a:solidFill>
                  <a:srgbClr val="FFFF00"/>
                </a:solidFill>
                <a:latin typeface="Tw Cen MT" pitchFamily="34" charset="0"/>
              </a:rPr>
              <a:t>second</a:t>
            </a:r>
            <a:r>
              <a:rPr lang="en-US" sz="3600" dirty="0">
                <a:solidFill>
                  <a:srgbClr val="FFFF00"/>
                </a:solidFill>
                <a:latin typeface="Tw Cen MT" pitchFamily="34" charset="0"/>
              </a:rPr>
              <a:t> most important greenhouse gas. </a:t>
            </a:r>
          </a:p>
        </p:txBody>
      </p:sp>
      <p:sp>
        <p:nvSpPr>
          <p:cNvPr id="65546" name="Text Box 10"/>
          <p:cNvSpPr txBox="1">
            <a:spLocks noChangeArrowheads="1"/>
          </p:cNvSpPr>
          <p:nvPr/>
        </p:nvSpPr>
        <p:spPr bwMode="auto">
          <a:xfrm>
            <a:off x="3657600" y="1752600"/>
            <a:ext cx="5486400" cy="341632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Font typeface="Arial" pitchFamily="34" charset="0"/>
              <a:buChar char="•"/>
            </a:pPr>
            <a:r>
              <a:rPr lang="en-US" sz="3600" dirty="0">
                <a:latin typeface="Tw Cen MT" pitchFamily="34" charset="0"/>
              </a:rPr>
              <a:t>14% of greenhouse gases come form </a:t>
            </a:r>
            <a:r>
              <a:rPr lang="en-US" sz="3600" b="1" dirty="0">
                <a:solidFill>
                  <a:srgbClr val="FFFF00"/>
                </a:solidFill>
                <a:latin typeface="Tw Cen MT" pitchFamily="34" charset="0"/>
              </a:rPr>
              <a:t>cow burps &amp; some </a:t>
            </a:r>
            <a:r>
              <a:rPr lang="ja-JP" altLang="en-US" sz="3600" b="1" dirty="0">
                <a:solidFill>
                  <a:srgbClr val="FFFF00"/>
                </a:solidFill>
                <a:latin typeface="Tw Cen MT" pitchFamily="34" charset="0"/>
              </a:rPr>
              <a:t>“</a:t>
            </a:r>
            <a:r>
              <a:rPr lang="en-US" altLang="ja-JP" sz="3600" b="1" dirty="0">
                <a:solidFill>
                  <a:srgbClr val="FFFF00"/>
                </a:solidFill>
                <a:latin typeface="Tw Cen MT" pitchFamily="34" charset="0"/>
              </a:rPr>
              <a:t>flatulence</a:t>
            </a:r>
            <a:r>
              <a:rPr lang="ja-JP" altLang="en-US" sz="3600" b="1" dirty="0">
                <a:solidFill>
                  <a:srgbClr val="FFFF00"/>
                </a:solidFill>
                <a:latin typeface="Tw Cen MT" pitchFamily="34" charset="0"/>
              </a:rPr>
              <a:t>”</a:t>
            </a:r>
            <a:endParaRPr lang="en-US" altLang="ja-JP" sz="3600" b="1" dirty="0">
              <a:solidFill>
                <a:srgbClr val="FFFF00"/>
              </a:solidFill>
              <a:latin typeface="Tw Cen MT" pitchFamily="34" charset="0"/>
            </a:endParaRPr>
          </a:p>
          <a:p>
            <a:pPr eaLnBrk="1" hangingPunct="1">
              <a:buFont typeface="Arial" pitchFamily="34" charset="0"/>
              <a:buChar char="•"/>
            </a:pPr>
            <a:r>
              <a:rPr lang="en-US" sz="3600" dirty="0">
                <a:latin typeface="Tw Cen MT" pitchFamily="34" charset="0"/>
              </a:rPr>
              <a:t>Methane also comes from </a:t>
            </a:r>
            <a:r>
              <a:rPr lang="en-US" sz="3600" b="1" dirty="0">
                <a:solidFill>
                  <a:srgbClr val="FFFF00"/>
                </a:solidFill>
                <a:latin typeface="Tw Cen MT" pitchFamily="34" charset="0"/>
              </a:rPr>
              <a:t>fossil fuel production and waste disposal  </a:t>
            </a:r>
          </a:p>
        </p:txBody>
      </p:sp>
      <p:sp>
        <p:nvSpPr>
          <p:cNvPr id="65548" name="Text Box 12"/>
          <p:cNvSpPr txBox="1">
            <a:spLocks noChangeArrowheads="1"/>
          </p:cNvSpPr>
          <p:nvPr/>
        </p:nvSpPr>
        <p:spPr bwMode="auto">
          <a:xfrm>
            <a:off x="5562600" y="76200"/>
            <a:ext cx="3429000" cy="138271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2800" b="1" dirty="0">
                <a:latin typeface="Tw Cen MT" pitchFamily="34" charset="0"/>
              </a:rPr>
              <a:t>Methane</a:t>
            </a:r>
            <a:r>
              <a:rPr lang="en-US" sz="2800" dirty="0">
                <a:latin typeface="Tw Cen MT" pitchFamily="34" charset="0"/>
              </a:rPr>
              <a:t> has a global warming potential of </a:t>
            </a:r>
            <a:r>
              <a:rPr lang="ja-JP" altLang="en-US" sz="2800" dirty="0">
                <a:latin typeface="Tw Cen MT" pitchFamily="34" charset="0"/>
              </a:rPr>
              <a:t>“</a:t>
            </a:r>
            <a:r>
              <a:rPr lang="en-US" altLang="ja-JP" sz="2800" b="1" dirty="0">
                <a:solidFill>
                  <a:srgbClr val="FFFF00"/>
                </a:solidFill>
                <a:latin typeface="Tw Cen MT" pitchFamily="34" charset="0"/>
              </a:rPr>
              <a:t>23</a:t>
            </a:r>
            <a:r>
              <a:rPr lang="en-US" altLang="ja-JP" sz="2800" dirty="0">
                <a:latin typeface="Tw Cen MT" pitchFamily="34" charset="0"/>
              </a:rPr>
              <a:t>.</a:t>
            </a:r>
            <a:r>
              <a:rPr lang="ja-JP" altLang="en-US" sz="2800" dirty="0">
                <a:latin typeface="Tw Cen MT" pitchFamily="34" charset="0"/>
              </a:rPr>
              <a:t>”</a:t>
            </a:r>
            <a:endParaRPr lang="en-US" sz="2800" dirty="0">
              <a:latin typeface="Tw Cen MT" pitchFamily="34" charset="0"/>
            </a:endParaRPr>
          </a:p>
        </p:txBody>
      </p:sp>
    </p:spTree>
    <p:extLst>
      <p:ext uri="{BB962C8B-B14F-4D97-AF65-F5344CB8AC3E}">
        <p14:creationId xmlns:p14="http://schemas.microsoft.com/office/powerpoint/2010/main" val="3235229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5"/>
                                        </p:tgtEl>
                                        <p:attrNameLst>
                                          <p:attrName>style.visibility</p:attrName>
                                        </p:attrNameLst>
                                      </p:cBhvr>
                                      <p:to>
                                        <p:strVal val="visible"/>
                                      </p:to>
                                    </p:set>
                                    <p:anim calcmode="lin" valueType="num">
                                      <p:cBhvr additive="base">
                                        <p:cTn id="7" dur="500" fill="hold"/>
                                        <p:tgtEl>
                                          <p:spTgt spid="65545"/>
                                        </p:tgtEl>
                                        <p:attrNameLst>
                                          <p:attrName>ppt_x</p:attrName>
                                        </p:attrNameLst>
                                      </p:cBhvr>
                                      <p:tavLst>
                                        <p:tav tm="0">
                                          <p:val>
                                            <p:strVal val="#ppt_x"/>
                                          </p:val>
                                        </p:tav>
                                        <p:tav tm="100000">
                                          <p:val>
                                            <p:strVal val="#ppt_x"/>
                                          </p:val>
                                        </p:tav>
                                      </p:tavLst>
                                    </p:anim>
                                    <p:anim calcmode="lin" valueType="num">
                                      <p:cBhvr additive="base">
                                        <p:cTn id="8" dur="500" fill="hold"/>
                                        <p:tgtEl>
                                          <p:spTgt spid="655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46"/>
                                        </p:tgtEl>
                                        <p:attrNameLst>
                                          <p:attrName>style.visibility</p:attrName>
                                        </p:attrNameLst>
                                      </p:cBhvr>
                                      <p:to>
                                        <p:strVal val="visible"/>
                                      </p:to>
                                    </p:set>
                                    <p:anim calcmode="lin" valueType="num">
                                      <p:cBhvr additive="base">
                                        <p:cTn id="13" dur="500" fill="hold"/>
                                        <p:tgtEl>
                                          <p:spTgt spid="65546"/>
                                        </p:tgtEl>
                                        <p:attrNameLst>
                                          <p:attrName>ppt_x</p:attrName>
                                        </p:attrNameLst>
                                      </p:cBhvr>
                                      <p:tavLst>
                                        <p:tav tm="0">
                                          <p:val>
                                            <p:strVal val="#ppt_x"/>
                                          </p:val>
                                        </p:tav>
                                        <p:tav tm="100000">
                                          <p:val>
                                            <p:strVal val="#ppt_x"/>
                                          </p:val>
                                        </p:tav>
                                      </p:tavLst>
                                    </p:anim>
                                    <p:anim calcmode="lin" valueType="num">
                                      <p:cBhvr additive="base">
                                        <p:cTn id="14" dur="500" fill="hold"/>
                                        <p:tgtEl>
                                          <p:spTgt spid="6554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48"/>
                                        </p:tgtEl>
                                        <p:attrNameLst>
                                          <p:attrName>style.visibility</p:attrName>
                                        </p:attrNameLst>
                                      </p:cBhvr>
                                      <p:to>
                                        <p:strVal val="visible"/>
                                      </p:to>
                                    </p:set>
                                    <p:anim calcmode="lin" valueType="num">
                                      <p:cBhvr additive="base">
                                        <p:cTn id="19" dur="500" fill="hold"/>
                                        <p:tgtEl>
                                          <p:spTgt spid="65548"/>
                                        </p:tgtEl>
                                        <p:attrNameLst>
                                          <p:attrName>ppt_x</p:attrName>
                                        </p:attrNameLst>
                                      </p:cBhvr>
                                      <p:tavLst>
                                        <p:tav tm="0">
                                          <p:val>
                                            <p:strVal val="#ppt_x"/>
                                          </p:val>
                                        </p:tav>
                                        <p:tav tm="100000">
                                          <p:val>
                                            <p:strVal val="#ppt_x"/>
                                          </p:val>
                                        </p:tav>
                                      </p:tavLst>
                                    </p:anim>
                                    <p:anim calcmode="lin" valueType="num">
                                      <p:cBhvr additive="base">
                                        <p:cTn id="20" dur="500" fill="hold"/>
                                        <p:tgtEl>
                                          <p:spTgt spid="65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5" grpId="0" animBg="1"/>
      <p:bldP spid="65546" grpId="0" animBg="1"/>
      <p:bldP spid="655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3810000" y="19594"/>
            <a:ext cx="5314406" cy="1143000"/>
          </a:xfrm>
          <a:prstGeom prst="rect">
            <a:avLst/>
          </a:prstGeom>
          <a:noFill/>
          <a:ln>
            <a:noFill/>
          </a:ln>
          <a:effectLst>
            <a:outerShdw blurRad="63500" dist="38099" dir="2700000" algn="ctr" rotWithShape="0">
              <a:schemeClr val="tx1">
                <a:alpha val="74998"/>
              </a:schemeClr>
            </a:outerShdw>
          </a:effectLst>
          <a:extLst/>
        </p:spPr>
        <p:txBody>
          <a:bodyPr anchor="ctr"/>
          <a:lstStyle/>
          <a:p>
            <a:pPr algn="ctr" eaLnBrk="0" hangingPunct="0"/>
            <a:r>
              <a:rPr lang="en-US" sz="4400" b="1" dirty="0">
                <a:solidFill>
                  <a:srgbClr val="FFFF00"/>
                </a:solidFill>
                <a:latin typeface="Tw Cen MT" pitchFamily="34" charset="0"/>
              </a:rPr>
              <a:t>GREENHOUSE EFFECT</a:t>
            </a:r>
            <a:endParaRPr lang="en-US" sz="4400" b="1" dirty="0">
              <a:solidFill>
                <a:schemeClr val="bg1"/>
              </a:solidFill>
            </a:endParaRPr>
          </a:p>
        </p:txBody>
      </p:sp>
      <p:sp>
        <p:nvSpPr>
          <p:cNvPr id="76805" name="Text Box 5"/>
          <p:cNvSpPr txBox="1">
            <a:spLocks noChangeArrowheads="1"/>
          </p:cNvSpPr>
          <p:nvPr/>
        </p:nvSpPr>
        <p:spPr bwMode="auto">
          <a:xfrm>
            <a:off x="1905000" y="5334000"/>
            <a:ext cx="3200400" cy="12001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3600" dirty="0">
                <a:latin typeface="Tw Cen MT" pitchFamily="34" charset="0"/>
              </a:rPr>
              <a:t>Nitrous Oxide </a:t>
            </a:r>
            <a:r>
              <a:rPr lang="en-US" sz="3600" dirty="0">
                <a:solidFill>
                  <a:schemeClr val="bg1"/>
                </a:solidFill>
                <a:latin typeface="Tw Cen MT" pitchFamily="34" charset="0"/>
              </a:rPr>
              <a:t>(</a:t>
            </a:r>
            <a:r>
              <a:rPr lang="en-US" sz="3600" dirty="0">
                <a:solidFill>
                  <a:srgbClr val="FFFF00"/>
                </a:solidFill>
                <a:latin typeface="Tw Cen MT" pitchFamily="34" charset="0"/>
              </a:rPr>
              <a:t>laughing gas</a:t>
            </a:r>
            <a:r>
              <a:rPr lang="en-US" sz="3600" dirty="0">
                <a:solidFill>
                  <a:schemeClr val="bg1"/>
                </a:solidFill>
                <a:latin typeface="Tw Cen MT" pitchFamily="34" charset="0"/>
              </a:rPr>
              <a:t>)</a:t>
            </a:r>
          </a:p>
        </p:txBody>
      </p:sp>
      <p:sp>
        <p:nvSpPr>
          <p:cNvPr id="76806" name="Text Box 6"/>
          <p:cNvSpPr txBox="1">
            <a:spLocks noChangeArrowheads="1"/>
          </p:cNvSpPr>
          <p:nvPr/>
        </p:nvSpPr>
        <p:spPr bwMode="auto">
          <a:xfrm>
            <a:off x="152400" y="2057400"/>
            <a:ext cx="8991600" cy="2739211"/>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Font typeface="Arial" pitchFamily="34" charset="0"/>
              <a:buChar char="•"/>
            </a:pPr>
            <a:r>
              <a:rPr lang="en-US" sz="2800" dirty="0">
                <a:latin typeface="Tw Cen MT" pitchFamily="34" charset="0"/>
              </a:rPr>
              <a:t>One source is </a:t>
            </a:r>
            <a:r>
              <a:rPr lang="en-US" sz="2800" b="1" dirty="0">
                <a:solidFill>
                  <a:srgbClr val="FFFF00"/>
                </a:solidFill>
                <a:latin typeface="Tw Cen MT" pitchFamily="34" charset="0"/>
              </a:rPr>
              <a:t>feedlots</a:t>
            </a:r>
            <a:r>
              <a:rPr lang="en-US" sz="2800" dirty="0">
                <a:solidFill>
                  <a:srgbClr val="FFFF00"/>
                </a:solidFill>
                <a:latin typeface="Tw Cen MT" pitchFamily="34" charset="0"/>
              </a:rPr>
              <a:t> </a:t>
            </a:r>
            <a:r>
              <a:rPr lang="en-US" sz="2800" dirty="0">
                <a:latin typeface="Tw Cen MT" pitchFamily="34" charset="0"/>
              </a:rPr>
              <a:t>(the place the cows are kept before slaughter).  </a:t>
            </a:r>
          </a:p>
          <a:p>
            <a:pPr eaLnBrk="1" hangingPunct="1">
              <a:buFont typeface="Arial" pitchFamily="34" charset="0"/>
              <a:buChar char="•"/>
            </a:pPr>
            <a:r>
              <a:rPr lang="en-US" sz="2800" dirty="0">
                <a:latin typeface="Tw Cen MT" pitchFamily="34" charset="0"/>
              </a:rPr>
              <a:t>Nitrous oxide is also released from </a:t>
            </a:r>
            <a:r>
              <a:rPr lang="en-US" sz="2800" b="1" dirty="0">
                <a:solidFill>
                  <a:srgbClr val="FFFF00"/>
                </a:solidFill>
                <a:latin typeface="Tw Cen MT" pitchFamily="34" charset="0"/>
              </a:rPr>
              <a:t>chemical manufacturing plants</a:t>
            </a:r>
            <a:r>
              <a:rPr lang="en-US" sz="2800" dirty="0">
                <a:solidFill>
                  <a:schemeClr val="bg1"/>
                </a:solidFill>
                <a:latin typeface="Tw Cen MT" pitchFamily="34" charset="0"/>
              </a:rPr>
              <a:t> </a:t>
            </a:r>
            <a:r>
              <a:rPr lang="en-US" sz="2800" dirty="0">
                <a:latin typeface="Tw Cen MT" pitchFamily="34" charset="0"/>
              </a:rPr>
              <a:t>and from </a:t>
            </a:r>
            <a:r>
              <a:rPr lang="en-US" sz="2800" b="1" dirty="0">
                <a:solidFill>
                  <a:srgbClr val="FFFF00"/>
                </a:solidFill>
                <a:latin typeface="Tw Cen MT" pitchFamily="34" charset="0"/>
              </a:rPr>
              <a:t>automobiles</a:t>
            </a:r>
            <a:r>
              <a:rPr lang="en-US" sz="2800" dirty="0">
                <a:latin typeface="Tw Cen MT" pitchFamily="34" charset="0"/>
              </a:rPr>
              <a:t>.  </a:t>
            </a:r>
          </a:p>
          <a:p>
            <a:pPr eaLnBrk="1" hangingPunct="1">
              <a:buFont typeface="Arial" pitchFamily="34" charset="0"/>
              <a:buChar char="•"/>
            </a:pPr>
            <a:r>
              <a:rPr lang="en-US" sz="2800" dirty="0">
                <a:latin typeface="Tw Cen MT" pitchFamily="34" charset="0"/>
              </a:rPr>
              <a:t>It can also be released from nitrogen </a:t>
            </a:r>
            <a:r>
              <a:rPr lang="en-US" sz="2800" dirty="0">
                <a:solidFill>
                  <a:srgbClr val="FFFF00"/>
                </a:solidFill>
                <a:latin typeface="Tw Cen MT" pitchFamily="34" charset="0"/>
              </a:rPr>
              <a:t>fertilizers used on farms</a:t>
            </a:r>
            <a:r>
              <a:rPr lang="en-US" sz="3200" dirty="0">
                <a:solidFill>
                  <a:schemeClr val="bg1"/>
                </a:solidFill>
                <a:latin typeface="Tw Cen MT" pitchFamily="34" charset="0"/>
              </a:rPr>
              <a:t>.</a:t>
            </a:r>
            <a:endParaRPr lang="en-US" sz="3200" dirty="0">
              <a:latin typeface="Tw Cen MT" pitchFamily="34" charset="0"/>
            </a:endParaRPr>
          </a:p>
        </p:txBody>
      </p:sp>
      <p:sp>
        <p:nvSpPr>
          <p:cNvPr id="76807" name="Text Box 7"/>
          <p:cNvSpPr txBox="1">
            <a:spLocks noChangeArrowheads="1"/>
          </p:cNvSpPr>
          <p:nvPr/>
        </p:nvSpPr>
        <p:spPr bwMode="auto">
          <a:xfrm>
            <a:off x="152400" y="76200"/>
            <a:ext cx="3657600" cy="156966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3200" b="1" dirty="0">
                <a:latin typeface="Tw Cen MT" pitchFamily="34" charset="0"/>
              </a:rPr>
              <a:t>NITROUS OXIDE </a:t>
            </a:r>
            <a:r>
              <a:rPr lang="en-US" sz="3200" dirty="0">
                <a:latin typeface="Tw Cen MT" pitchFamily="34" charset="0"/>
              </a:rPr>
              <a:t>has a global warming potential of </a:t>
            </a:r>
            <a:r>
              <a:rPr lang="ja-JP" altLang="en-US" sz="3200" dirty="0">
                <a:latin typeface="Tw Cen MT" pitchFamily="34" charset="0"/>
              </a:rPr>
              <a:t>“</a:t>
            </a:r>
            <a:r>
              <a:rPr lang="en-US" altLang="ja-JP" sz="3200" dirty="0">
                <a:solidFill>
                  <a:srgbClr val="FFFF00"/>
                </a:solidFill>
                <a:latin typeface="Tw Cen MT" pitchFamily="34" charset="0"/>
              </a:rPr>
              <a:t>296</a:t>
            </a:r>
            <a:r>
              <a:rPr lang="en-US" altLang="ja-JP" sz="3200" dirty="0">
                <a:latin typeface="Tw Cen MT" pitchFamily="34" charset="0"/>
              </a:rPr>
              <a:t>.</a:t>
            </a:r>
            <a:r>
              <a:rPr lang="ja-JP" altLang="en-US" sz="3200" dirty="0">
                <a:latin typeface="Tw Cen MT" pitchFamily="34" charset="0"/>
              </a:rPr>
              <a:t>”</a:t>
            </a:r>
            <a:endParaRPr lang="en-US" sz="3200" dirty="0">
              <a:latin typeface="Tw Cen MT" pitchFamily="34" charset="0"/>
            </a:endParaRPr>
          </a:p>
        </p:txBody>
      </p:sp>
      <p:pic>
        <p:nvPicPr>
          <p:cNvPr id="39943" name="Picture 8" descr="http://www.dextersfarm.com/images/farm%20fie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229326"/>
            <a:ext cx="3467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105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additive="base">
                                        <p:cTn id="7" dur="500" fill="hold"/>
                                        <p:tgtEl>
                                          <p:spTgt spid="76805"/>
                                        </p:tgtEl>
                                        <p:attrNameLst>
                                          <p:attrName>ppt_x</p:attrName>
                                        </p:attrNameLst>
                                      </p:cBhvr>
                                      <p:tavLst>
                                        <p:tav tm="0">
                                          <p:val>
                                            <p:strVal val="#ppt_x"/>
                                          </p:val>
                                        </p:tav>
                                        <p:tav tm="100000">
                                          <p:val>
                                            <p:strVal val="#ppt_x"/>
                                          </p:val>
                                        </p:tav>
                                      </p:tavLst>
                                    </p:anim>
                                    <p:anim calcmode="lin" valueType="num">
                                      <p:cBhvr additive="base">
                                        <p:cTn id="8"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6"/>
                                        </p:tgtEl>
                                        <p:attrNameLst>
                                          <p:attrName>style.visibility</p:attrName>
                                        </p:attrNameLst>
                                      </p:cBhvr>
                                      <p:to>
                                        <p:strVal val="visible"/>
                                      </p:to>
                                    </p:set>
                                    <p:anim calcmode="lin" valueType="num">
                                      <p:cBhvr additive="base">
                                        <p:cTn id="13" dur="500" fill="hold"/>
                                        <p:tgtEl>
                                          <p:spTgt spid="76806"/>
                                        </p:tgtEl>
                                        <p:attrNameLst>
                                          <p:attrName>ppt_x</p:attrName>
                                        </p:attrNameLst>
                                      </p:cBhvr>
                                      <p:tavLst>
                                        <p:tav tm="0">
                                          <p:val>
                                            <p:strVal val="#ppt_x"/>
                                          </p:val>
                                        </p:tav>
                                        <p:tav tm="100000">
                                          <p:val>
                                            <p:strVal val="#ppt_x"/>
                                          </p:val>
                                        </p:tav>
                                      </p:tavLst>
                                    </p:anim>
                                    <p:anim calcmode="lin" valueType="num">
                                      <p:cBhvr additive="base">
                                        <p:cTn id="14" dur="500" fill="hold"/>
                                        <p:tgtEl>
                                          <p:spTgt spid="7680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7"/>
                                        </p:tgtEl>
                                        <p:attrNameLst>
                                          <p:attrName>style.visibility</p:attrName>
                                        </p:attrNameLst>
                                      </p:cBhvr>
                                      <p:to>
                                        <p:strVal val="visible"/>
                                      </p:to>
                                    </p:set>
                                    <p:anim calcmode="lin" valueType="num">
                                      <p:cBhvr additive="base">
                                        <p:cTn id="19" dur="500" fill="hold"/>
                                        <p:tgtEl>
                                          <p:spTgt spid="76807"/>
                                        </p:tgtEl>
                                        <p:attrNameLst>
                                          <p:attrName>ppt_x</p:attrName>
                                        </p:attrNameLst>
                                      </p:cBhvr>
                                      <p:tavLst>
                                        <p:tav tm="0">
                                          <p:val>
                                            <p:strVal val="#ppt_x"/>
                                          </p:val>
                                        </p:tav>
                                        <p:tav tm="100000">
                                          <p:val>
                                            <p:strVal val="#ppt_x"/>
                                          </p:val>
                                        </p:tav>
                                      </p:tavLst>
                                    </p:anim>
                                    <p:anim calcmode="lin" valueType="num">
                                      <p:cBhvr additive="base">
                                        <p:cTn id="20" dur="500" fill="hold"/>
                                        <p:tgtEl>
                                          <p:spTgt spid="768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76806" grpId="0" animBg="1"/>
      <p:bldP spid="7680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sz="quarter"/>
          </p:nvPr>
        </p:nvSpPr>
        <p:spPr>
          <a:xfrm>
            <a:off x="457200" y="228600"/>
            <a:ext cx="8229600" cy="1143000"/>
          </a:xfrm>
        </p:spPr>
        <p:txBody>
          <a:bodyPr/>
          <a:lstStyle/>
          <a:p>
            <a:pPr eaLnBrk="1" hangingPunct="1"/>
            <a:r>
              <a:rPr lang="en-US">
                <a:solidFill>
                  <a:srgbClr val="FF0000"/>
                </a:solidFill>
                <a:latin typeface="Arial Black" pitchFamily="34" charset="0"/>
              </a:rPr>
              <a:t>Effects of Global Warming</a:t>
            </a:r>
          </a:p>
        </p:txBody>
      </p:sp>
      <p:pic>
        <p:nvPicPr>
          <p:cNvPr id="10243" name="Picture 13" descr="j0433143"/>
          <p:cNvPicPr>
            <a:picLocks noChangeArrowheads="1"/>
          </p:cNvPicPr>
          <p:nvPr/>
        </p:nvPicPr>
        <p:blipFill>
          <a:blip r:embed="rId3" cstate="print"/>
          <a:srcRect l="4715" t="2142"/>
          <a:stretch>
            <a:fillRect/>
          </a:stretch>
        </p:blipFill>
        <p:spPr bwMode="auto">
          <a:xfrm>
            <a:off x="4725988" y="4489450"/>
            <a:ext cx="3117850" cy="2139950"/>
          </a:xfrm>
          <a:prstGeom prst="rect">
            <a:avLst/>
          </a:prstGeom>
          <a:noFill/>
          <a:ln w="9525">
            <a:noFill/>
            <a:miter lim="800000"/>
            <a:headEnd/>
            <a:tailEnd/>
          </a:ln>
        </p:spPr>
      </p:pic>
      <p:sp>
        <p:nvSpPr>
          <p:cNvPr id="10244" name="Text Box 16"/>
          <p:cNvSpPr txBox="1">
            <a:spLocks noChangeArrowheads="1"/>
          </p:cNvSpPr>
          <p:nvPr/>
        </p:nvSpPr>
        <p:spPr bwMode="auto">
          <a:xfrm>
            <a:off x="4648200" y="1249363"/>
            <a:ext cx="3657600" cy="404812"/>
          </a:xfrm>
          <a:prstGeom prst="rect">
            <a:avLst/>
          </a:prstGeom>
          <a:noFill/>
          <a:ln w="9525" algn="ctr">
            <a:noFill/>
            <a:miter lim="800000"/>
            <a:headEnd/>
            <a:tailEnd/>
          </a:ln>
        </p:spPr>
        <p:txBody>
          <a:bodyPr>
            <a:spAutoFit/>
          </a:bodyPr>
          <a:lstStyle/>
          <a:p>
            <a:pPr marL="342900" indent="-342900">
              <a:spcBef>
                <a:spcPct val="50000"/>
              </a:spcBef>
            </a:pPr>
            <a:r>
              <a:rPr lang="en-US" sz="2000" b="1">
                <a:solidFill>
                  <a:srgbClr val="FF0000"/>
                </a:solidFill>
              </a:rPr>
              <a:t>2. Increased Temperature</a:t>
            </a:r>
          </a:p>
        </p:txBody>
      </p:sp>
      <p:sp>
        <p:nvSpPr>
          <p:cNvPr id="10245" name="Text Box 17"/>
          <p:cNvSpPr txBox="1">
            <a:spLocks noChangeArrowheads="1"/>
          </p:cNvSpPr>
          <p:nvPr/>
        </p:nvSpPr>
        <p:spPr bwMode="auto">
          <a:xfrm>
            <a:off x="1143000" y="3886200"/>
            <a:ext cx="3810000" cy="646113"/>
          </a:xfrm>
          <a:prstGeom prst="rect">
            <a:avLst/>
          </a:prstGeom>
          <a:noFill/>
          <a:ln w="9525" algn="ctr">
            <a:noFill/>
            <a:miter lim="800000"/>
            <a:headEnd/>
            <a:tailEnd/>
          </a:ln>
        </p:spPr>
        <p:txBody>
          <a:bodyPr>
            <a:spAutoFit/>
          </a:bodyPr>
          <a:lstStyle/>
          <a:p>
            <a:pPr marL="342900" indent="-342900">
              <a:spcBef>
                <a:spcPct val="50000"/>
              </a:spcBef>
            </a:pPr>
            <a:r>
              <a:rPr lang="en-US" sz="2000" b="1">
                <a:solidFill>
                  <a:srgbClr val="FF0000"/>
                </a:solidFill>
              </a:rPr>
              <a:t>3. Habitat Damage and </a:t>
            </a:r>
          </a:p>
          <a:p>
            <a:pPr marL="342900" indent="-342900">
              <a:lnSpc>
                <a:spcPct val="0"/>
              </a:lnSpc>
              <a:spcBef>
                <a:spcPct val="50000"/>
              </a:spcBef>
            </a:pPr>
            <a:r>
              <a:rPr lang="en-US" sz="2000" b="1">
                <a:solidFill>
                  <a:srgbClr val="FF0000"/>
                </a:solidFill>
              </a:rPr>
              <a:t>Species Affected</a:t>
            </a:r>
          </a:p>
        </p:txBody>
      </p:sp>
      <p:sp>
        <p:nvSpPr>
          <p:cNvPr id="10246" name="Text Box 18"/>
          <p:cNvSpPr txBox="1">
            <a:spLocks noChangeArrowheads="1"/>
          </p:cNvSpPr>
          <p:nvPr/>
        </p:nvSpPr>
        <p:spPr bwMode="auto">
          <a:xfrm>
            <a:off x="4648200" y="4068763"/>
            <a:ext cx="3733800" cy="404812"/>
          </a:xfrm>
          <a:prstGeom prst="rect">
            <a:avLst/>
          </a:prstGeom>
          <a:noFill/>
          <a:ln w="9525" algn="ctr">
            <a:noFill/>
            <a:miter lim="800000"/>
            <a:headEnd/>
            <a:tailEnd/>
          </a:ln>
        </p:spPr>
        <p:txBody>
          <a:bodyPr>
            <a:spAutoFit/>
          </a:bodyPr>
          <a:lstStyle/>
          <a:p>
            <a:pPr marL="342900" indent="-342900">
              <a:spcBef>
                <a:spcPct val="50000"/>
              </a:spcBef>
            </a:pPr>
            <a:r>
              <a:rPr lang="en-US" sz="2000" b="1">
                <a:solidFill>
                  <a:srgbClr val="FF0000"/>
                </a:solidFill>
              </a:rPr>
              <a:t>4. Changes in Water Supply</a:t>
            </a:r>
          </a:p>
        </p:txBody>
      </p:sp>
      <p:pic>
        <p:nvPicPr>
          <p:cNvPr id="10247" name="Picture 19" descr="horseshoe_res noaa modified"/>
          <p:cNvPicPr>
            <a:picLocks noChangeAspect="1" noChangeArrowheads="1"/>
          </p:cNvPicPr>
          <p:nvPr/>
        </p:nvPicPr>
        <p:blipFill>
          <a:blip r:embed="rId4" cstate="print"/>
          <a:srcRect/>
          <a:stretch>
            <a:fillRect/>
          </a:stretch>
        </p:blipFill>
        <p:spPr bwMode="auto">
          <a:xfrm>
            <a:off x="1295400" y="1600200"/>
            <a:ext cx="3124200" cy="2185988"/>
          </a:xfrm>
          <a:prstGeom prst="rect">
            <a:avLst/>
          </a:prstGeom>
          <a:noFill/>
          <a:ln w="9525">
            <a:noFill/>
            <a:miter lim="800000"/>
            <a:headEnd/>
            <a:tailEnd/>
          </a:ln>
        </p:spPr>
      </p:pic>
      <p:sp>
        <p:nvSpPr>
          <p:cNvPr id="10248" name="Text Box 15"/>
          <p:cNvSpPr txBox="1">
            <a:spLocks noChangeArrowheads="1"/>
          </p:cNvSpPr>
          <p:nvPr/>
        </p:nvSpPr>
        <p:spPr bwMode="auto">
          <a:xfrm>
            <a:off x="1219200" y="1249363"/>
            <a:ext cx="3352800" cy="404812"/>
          </a:xfrm>
          <a:prstGeom prst="rect">
            <a:avLst/>
          </a:prstGeom>
          <a:noFill/>
          <a:ln w="9525" algn="ctr">
            <a:noFill/>
            <a:miter lim="800000"/>
            <a:headEnd/>
            <a:tailEnd/>
          </a:ln>
        </p:spPr>
        <p:txBody>
          <a:bodyPr>
            <a:spAutoFit/>
          </a:bodyPr>
          <a:lstStyle/>
          <a:p>
            <a:pPr marL="342900" indent="-342900">
              <a:spcBef>
                <a:spcPct val="50000"/>
              </a:spcBef>
            </a:pPr>
            <a:r>
              <a:rPr lang="en-US" sz="2000" b="1">
                <a:solidFill>
                  <a:srgbClr val="FF0000"/>
                </a:solidFill>
              </a:rPr>
              <a:t>1. Rising Sea Level</a:t>
            </a:r>
          </a:p>
        </p:txBody>
      </p:sp>
      <p:pic>
        <p:nvPicPr>
          <p:cNvPr id="10249" name="Picture 21" descr="HSTemperatureExtremes1 Plano Gov"/>
          <p:cNvPicPr>
            <a:picLocks noChangeAspect="1" noChangeArrowheads="1"/>
          </p:cNvPicPr>
          <p:nvPr/>
        </p:nvPicPr>
        <p:blipFill>
          <a:blip r:embed="rId5" cstate="print"/>
          <a:srcRect r="6818" b="4681"/>
          <a:stretch>
            <a:fillRect/>
          </a:stretch>
        </p:blipFill>
        <p:spPr bwMode="auto">
          <a:xfrm>
            <a:off x="4724400" y="1600200"/>
            <a:ext cx="3124200" cy="2209800"/>
          </a:xfrm>
          <a:prstGeom prst="rect">
            <a:avLst/>
          </a:prstGeom>
          <a:noFill/>
          <a:ln w="9525">
            <a:noFill/>
            <a:miter lim="800000"/>
            <a:headEnd/>
            <a:tailEnd/>
          </a:ln>
        </p:spPr>
      </p:pic>
      <p:pic>
        <p:nvPicPr>
          <p:cNvPr id="10250" name="Picture 23" descr="Ding Darling FL NWR usfws"/>
          <p:cNvPicPr>
            <a:picLocks noChangeAspect="1" noChangeArrowheads="1"/>
          </p:cNvPicPr>
          <p:nvPr/>
        </p:nvPicPr>
        <p:blipFill>
          <a:blip r:embed="rId6" cstate="print"/>
          <a:srcRect t="13750" b="3572"/>
          <a:stretch>
            <a:fillRect/>
          </a:stretch>
        </p:blipFill>
        <p:spPr bwMode="auto">
          <a:xfrm>
            <a:off x="1219200" y="4497388"/>
            <a:ext cx="3200400" cy="21161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FFFF00"/>
                </a:solidFill>
              </a:rPr>
              <a:t>Other Greenhouse Gases:</a:t>
            </a:r>
          </a:p>
        </p:txBody>
      </p:sp>
      <p:sp>
        <p:nvSpPr>
          <p:cNvPr id="3" name="Content Placeholder 2"/>
          <p:cNvSpPr>
            <a:spLocks noGrp="1"/>
          </p:cNvSpPr>
          <p:nvPr>
            <p:ph idx="1"/>
          </p:nvPr>
        </p:nvSpPr>
        <p:spPr/>
        <p:txBody>
          <a:bodyPr>
            <a:normAutofit/>
          </a:bodyPr>
          <a:lstStyle/>
          <a:p>
            <a:r>
              <a:rPr lang="en-US" sz="3600" u="sng" dirty="0">
                <a:solidFill>
                  <a:srgbClr val="FFFF00"/>
                </a:solidFill>
              </a:rPr>
              <a:t>Water Vapor </a:t>
            </a:r>
            <a:r>
              <a:rPr lang="en-US" sz="3600" dirty="0">
                <a:solidFill>
                  <a:srgbClr val="FFFF00"/>
                </a:solidFill>
              </a:rPr>
              <a:t>(water in the atmosphere)</a:t>
            </a:r>
          </a:p>
          <a:p>
            <a:r>
              <a:rPr lang="en-US" sz="3600" u="sng" dirty="0">
                <a:solidFill>
                  <a:srgbClr val="FFFF00"/>
                </a:solidFill>
              </a:rPr>
              <a:t>Chlorofluorocarbons</a:t>
            </a:r>
            <a:r>
              <a:rPr lang="en-US" sz="3600" dirty="0">
                <a:solidFill>
                  <a:srgbClr val="FFFF00"/>
                </a:solidFill>
              </a:rPr>
              <a:t> (CFCs) – human produced chemical</a:t>
            </a:r>
          </a:p>
          <a:p>
            <a:r>
              <a:rPr lang="en-US" sz="3600" u="sng" dirty="0">
                <a:solidFill>
                  <a:srgbClr val="FFFF00"/>
                </a:solidFill>
              </a:rPr>
              <a:t>Ozone</a:t>
            </a:r>
            <a:r>
              <a:rPr lang="en-US" sz="3600" dirty="0">
                <a:solidFill>
                  <a:srgbClr val="FFFF00"/>
                </a:solidFill>
              </a:rPr>
              <a:t>- good thing higher in atmosphere but it is trapped lower in atmosphere (not a good thing)</a:t>
            </a:r>
          </a:p>
        </p:txBody>
      </p:sp>
    </p:spTree>
    <p:extLst>
      <p:ext uri="{BB962C8B-B14F-4D97-AF65-F5344CB8AC3E}">
        <p14:creationId xmlns:p14="http://schemas.microsoft.com/office/powerpoint/2010/main" val="2020557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7882" y="0"/>
            <a:ext cx="8229600" cy="685800"/>
          </a:xfrm>
        </p:spPr>
        <p:txBody>
          <a:bodyPr>
            <a:noAutofit/>
          </a:bodyPr>
          <a:lstStyle/>
          <a:p>
            <a:pPr algn="l" eaLnBrk="1" hangingPunct="1"/>
            <a:r>
              <a:rPr lang="en-US" sz="3200" u="sng" dirty="0">
                <a:solidFill>
                  <a:srgbClr val="FFFF00"/>
                </a:solidFill>
                <a:latin typeface="Tw Cen MT" charset="0"/>
              </a:rPr>
              <a:t>Things We Can Do To Limit Our Impact:</a:t>
            </a:r>
          </a:p>
        </p:txBody>
      </p:sp>
      <p:sp>
        <p:nvSpPr>
          <p:cNvPr id="65539" name="Rectangle 3"/>
          <p:cNvSpPr>
            <a:spLocks noGrp="1" noChangeArrowheads="1"/>
          </p:cNvSpPr>
          <p:nvPr>
            <p:ph type="body" idx="1"/>
          </p:nvPr>
        </p:nvSpPr>
        <p:spPr>
          <a:xfrm>
            <a:off x="882203" y="762000"/>
            <a:ext cx="8229600" cy="5264150"/>
          </a:xfrm>
        </p:spPr>
        <p:txBody>
          <a:bodyPr>
            <a:normAutofit fontScale="77500" lnSpcReduction="20000"/>
          </a:bodyPr>
          <a:lstStyle/>
          <a:p>
            <a:pPr eaLnBrk="1" hangingPunct="1">
              <a:lnSpc>
                <a:spcPct val="220000"/>
              </a:lnSpc>
              <a:buFontTx/>
              <a:buNone/>
            </a:pPr>
            <a:r>
              <a:rPr lang="en-US" sz="3800" dirty="0">
                <a:solidFill>
                  <a:srgbClr val="FFFF00"/>
                </a:solidFill>
                <a:latin typeface="Tw Cen MT" charset="0"/>
              </a:rPr>
              <a:t>           Turn off your computer or the TV </a:t>
            </a:r>
          </a:p>
          <a:p>
            <a:pPr eaLnBrk="1" hangingPunct="1">
              <a:lnSpc>
                <a:spcPct val="60000"/>
              </a:lnSpc>
              <a:buFontTx/>
              <a:buNone/>
            </a:pPr>
            <a:r>
              <a:rPr lang="en-US" sz="3800" dirty="0">
                <a:solidFill>
                  <a:srgbClr val="FFFF00"/>
                </a:solidFill>
                <a:latin typeface="Tw Cen MT" charset="0"/>
              </a:rPr>
              <a:t>              when you’re not using it.</a:t>
            </a:r>
          </a:p>
          <a:p>
            <a:pPr eaLnBrk="1" hangingPunct="1">
              <a:lnSpc>
                <a:spcPct val="220000"/>
              </a:lnSpc>
              <a:buFontTx/>
              <a:buNone/>
            </a:pPr>
            <a:r>
              <a:rPr lang="en-US" sz="3800" dirty="0">
                <a:solidFill>
                  <a:srgbClr val="FFFF00"/>
                </a:solidFill>
                <a:latin typeface="Tw Cen MT" charset="0"/>
              </a:rPr>
              <a:t>Take shorter showers.  Heating water uses energy.</a:t>
            </a:r>
          </a:p>
          <a:p>
            <a:pPr eaLnBrk="1" hangingPunct="1">
              <a:lnSpc>
                <a:spcPct val="160000"/>
              </a:lnSpc>
              <a:buFontTx/>
              <a:buNone/>
            </a:pPr>
            <a:r>
              <a:rPr lang="en-US" sz="3800" dirty="0">
                <a:solidFill>
                  <a:srgbClr val="FFFF00"/>
                </a:solidFill>
                <a:latin typeface="Tw Cen MT" charset="0"/>
              </a:rPr>
              <a:t>         Keep rooms cool by closing the blinds, shades, or</a:t>
            </a:r>
          </a:p>
          <a:p>
            <a:pPr eaLnBrk="1" hangingPunct="1">
              <a:lnSpc>
                <a:spcPct val="90000"/>
              </a:lnSpc>
              <a:buFontTx/>
              <a:buNone/>
            </a:pPr>
            <a:r>
              <a:rPr lang="en-US" sz="3800" dirty="0">
                <a:solidFill>
                  <a:srgbClr val="FFFF00"/>
                </a:solidFill>
                <a:latin typeface="Tw Cen MT" charset="0"/>
              </a:rPr>
              <a:t>              curtains.                  </a:t>
            </a:r>
          </a:p>
          <a:p>
            <a:pPr eaLnBrk="1" hangingPunct="1">
              <a:lnSpc>
                <a:spcPct val="200000"/>
              </a:lnSpc>
              <a:buFontTx/>
              <a:buNone/>
            </a:pPr>
            <a:r>
              <a:rPr lang="en-US" sz="3800" dirty="0">
                <a:solidFill>
                  <a:srgbClr val="FFFF00"/>
                </a:solidFill>
                <a:latin typeface="Tw Cen MT" charset="0"/>
              </a:rPr>
              <a:t>Turn off the lights when you leave a room. </a:t>
            </a:r>
          </a:p>
          <a:p>
            <a:pPr eaLnBrk="1" hangingPunct="1">
              <a:lnSpc>
                <a:spcPct val="220000"/>
              </a:lnSpc>
              <a:buFontTx/>
              <a:buNone/>
            </a:pPr>
            <a:r>
              <a:rPr lang="en-US" sz="3800" dirty="0">
                <a:solidFill>
                  <a:srgbClr val="FFFF00"/>
                </a:solidFill>
                <a:latin typeface="Tw Cen MT" charset="0"/>
              </a:rPr>
              <a:t>                   Use CFL or LED bulbs.</a:t>
            </a:r>
          </a:p>
          <a:p>
            <a:pPr eaLnBrk="1" hangingPunct="1">
              <a:lnSpc>
                <a:spcPct val="220000"/>
              </a:lnSpc>
              <a:buFontTx/>
              <a:buNone/>
            </a:pPr>
            <a:endParaRPr lang="en-US" sz="2400" dirty="0">
              <a:solidFill>
                <a:srgbClr val="5998C9"/>
              </a:solidFill>
              <a:latin typeface="Tw Cen MT" charset="0"/>
            </a:endParaRPr>
          </a:p>
          <a:p>
            <a:pPr eaLnBrk="1" hangingPunct="1">
              <a:lnSpc>
                <a:spcPct val="220000"/>
              </a:lnSpc>
              <a:buFontTx/>
              <a:buNone/>
            </a:pPr>
            <a:endParaRPr lang="en-US" sz="2400" dirty="0">
              <a:solidFill>
                <a:srgbClr val="5998C9"/>
              </a:solidFill>
              <a:latin typeface="Tw Cen MT" charset="0"/>
            </a:endParaRPr>
          </a:p>
        </p:txBody>
      </p:sp>
      <p:pic>
        <p:nvPicPr>
          <p:cNvPr id="65540" name="Picture 4" descr="j0283501"/>
          <p:cNvPicPr>
            <a:picLocks noChangeAspect="1" noChangeArrowheads="1" noCrop="1"/>
          </p:cNvPicPr>
          <p:nvPr/>
        </p:nvPicPr>
        <p:blipFill>
          <a:blip r:embed="rId3" cstate="print"/>
          <a:srcRect/>
          <a:stretch>
            <a:fillRect/>
          </a:stretch>
        </p:blipFill>
        <p:spPr bwMode="auto">
          <a:xfrm>
            <a:off x="7450138" y="4000500"/>
            <a:ext cx="1143000" cy="1111250"/>
          </a:xfrm>
          <a:prstGeom prst="rect">
            <a:avLst/>
          </a:prstGeom>
          <a:noFill/>
          <a:ln w="9525">
            <a:noFill/>
            <a:miter lim="800000"/>
            <a:headEnd/>
            <a:tailEnd/>
          </a:ln>
        </p:spPr>
      </p:pic>
      <p:pic>
        <p:nvPicPr>
          <p:cNvPr id="65542" name="Picture 6" descr="cf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0" y="5111750"/>
            <a:ext cx="1231900" cy="1438275"/>
          </a:xfrm>
          <a:prstGeom prst="rect">
            <a:avLst/>
          </a:prstGeom>
          <a:noFill/>
          <a:ln w="9525">
            <a:noFill/>
            <a:miter lim="800000"/>
            <a:headEnd/>
            <a:tailEnd/>
          </a:ln>
        </p:spPr>
      </p:pic>
      <p:pic>
        <p:nvPicPr>
          <p:cNvPr id="65544" name="Picture 8" descr="j0195384"/>
          <p:cNvPicPr>
            <a:picLocks noChangeAspect="1" noChangeArrowheads="1"/>
          </p:cNvPicPr>
          <p:nvPr/>
        </p:nvPicPr>
        <p:blipFill>
          <a:blip r:embed="rId5" cstate="print"/>
          <a:srcRect/>
          <a:stretch>
            <a:fillRect/>
          </a:stretch>
        </p:blipFill>
        <p:spPr bwMode="auto">
          <a:xfrm>
            <a:off x="583182" y="914400"/>
            <a:ext cx="1046163" cy="1068388"/>
          </a:xfrm>
          <a:prstGeom prst="rect">
            <a:avLst/>
          </a:prstGeom>
          <a:noFill/>
          <a:ln w="9525">
            <a:noFill/>
            <a:miter lim="800000"/>
            <a:headEnd/>
            <a:tailEnd/>
          </a:ln>
        </p:spPr>
      </p:pic>
      <p:pic>
        <p:nvPicPr>
          <p:cNvPr id="65546" name="Picture 10" descr="j0352389"/>
          <p:cNvPicPr>
            <a:picLocks noChangeAspect="1" noChangeArrowheads="1"/>
          </p:cNvPicPr>
          <p:nvPr/>
        </p:nvPicPr>
        <p:blipFill>
          <a:blip r:embed="rId6" cstate="print"/>
          <a:srcRect/>
          <a:stretch>
            <a:fillRect/>
          </a:stretch>
        </p:blipFill>
        <p:spPr bwMode="auto">
          <a:xfrm>
            <a:off x="0" y="3048000"/>
            <a:ext cx="1066800" cy="1050925"/>
          </a:xfrm>
          <a:prstGeom prst="rect">
            <a:avLst/>
          </a:prstGeom>
          <a:noFill/>
          <a:ln w="9525">
            <a:noFill/>
            <a:miter lim="800000"/>
            <a:headEnd/>
            <a:tailEnd/>
          </a:ln>
        </p:spPr>
      </p:pic>
      <p:pic>
        <p:nvPicPr>
          <p:cNvPr id="65547" name="Picture 11" descr="j0351181"/>
          <p:cNvPicPr>
            <a:picLocks noChangeAspect="1" noChangeArrowheads="1"/>
          </p:cNvPicPr>
          <p:nvPr/>
        </p:nvPicPr>
        <p:blipFill>
          <a:blip r:embed="rId7" cstate="print"/>
          <a:srcRect/>
          <a:stretch>
            <a:fillRect/>
          </a:stretch>
        </p:blipFill>
        <p:spPr bwMode="auto">
          <a:xfrm>
            <a:off x="8325901" y="1523240"/>
            <a:ext cx="592138" cy="1416050"/>
          </a:xfrm>
          <a:prstGeom prst="rect">
            <a:avLst/>
          </a:prstGeom>
          <a:noFill/>
          <a:ln w="9525">
            <a:noFill/>
            <a:miter lim="800000"/>
            <a:headEnd/>
            <a:tailEnd/>
          </a:ln>
        </p:spPr>
      </p:pic>
    </p:spTree>
    <p:extLst>
      <p:ext uri="{BB962C8B-B14F-4D97-AF65-F5344CB8AC3E}">
        <p14:creationId xmlns:p14="http://schemas.microsoft.com/office/powerpoint/2010/main" val="3622305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3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55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53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53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55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55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274638"/>
            <a:ext cx="8610600" cy="1325562"/>
          </a:xfrm>
        </p:spPr>
        <p:txBody>
          <a:bodyPr/>
          <a:lstStyle/>
          <a:p>
            <a:r>
              <a:rPr lang="en-US" b="1"/>
              <a:t>Global Warming Vocabulary, </a:t>
            </a:r>
          </a:p>
        </p:txBody>
      </p:sp>
      <p:sp>
        <p:nvSpPr>
          <p:cNvPr id="3" name="Content Placeholder 2"/>
          <p:cNvSpPr>
            <a:spLocks noGrp="1"/>
          </p:cNvSpPr>
          <p:nvPr>
            <p:ph idx="1"/>
          </p:nvPr>
        </p:nvSpPr>
        <p:spPr>
          <a:xfrm>
            <a:off x="533400" y="1524000"/>
            <a:ext cx="7772400" cy="4648200"/>
          </a:xfrm>
        </p:spPr>
        <p:txBody>
          <a:bodyPr>
            <a:normAutofit lnSpcReduction="10000"/>
          </a:bodyPr>
          <a:lstStyle/>
          <a:p>
            <a:r>
              <a:rPr lang="en-US" sz="2800" b="1" u="sng" dirty="0">
                <a:solidFill>
                  <a:srgbClr val="FF0000"/>
                </a:solidFill>
              </a:rPr>
              <a:t>Global Warming</a:t>
            </a:r>
            <a:r>
              <a:rPr lang="en-US" sz="2800" dirty="0">
                <a:solidFill>
                  <a:srgbClr val="FF0000"/>
                </a:solidFill>
              </a:rPr>
              <a:t>: A gradual increase in the average temperature of the Earth</a:t>
            </a:r>
          </a:p>
          <a:p>
            <a:endParaRPr lang="en-US" sz="2800" dirty="0">
              <a:solidFill>
                <a:srgbClr val="FF0000"/>
              </a:solidFill>
            </a:endParaRPr>
          </a:p>
          <a:p>
            <a:r>
              <a:rPr lang="en-US" sz="2800" b="1" u="sng" dirty="0">
                <a:solidFill>
                  <a:srgbClr val="FF0000"/>
                </a:solidFill>
              </a:rPr>
              <a:t>Greenhouse Effect: </a:t>
            </a:r>
            <a:r>
              <a:rPr lang="en-US" sz="2800" dirty="0">
                <a:solidFill>
                  <a:srgbClr val="FF0000"/>
                </a:solidFill>
              </a:rPr>
              <a:t>process by which certain gases in Earth’s atmosphere trap energy from the sun and warm up Earth</a:t>
            </a:r>
          </a:p>
          <a:p>
            <a:endParaRPr lang="en-US" sz="2800" b="1" u="sng" dirty="0">
              <a:solidFill>
                <a:srgbClr val="FF0000"/>
              </a:solidFill>
            </a:endParaRPr>
          </a:p>
          <a:p>
            <a:r>
              <a:rPr lang="en-US" sz="2800" b="1" u="sng" dirty="0">
                <a:solidFill>
                  <a:srgbClr val="FF0000"/>
                </a:solidFill>
              </a:rPr>
              <a:t>Greenhouse Gas: </a:t>
            </a:r>
            <a:r>
              <a:rPr lang="en-US" sz="2800" dirty="0">
                <a:solidFill>
                  <a:srgbClr val="FF0000"/>
                </a:solidFill>
              </a:rPr>
              <a:t>Types of gas, like CO</a:t>
            </a:r>
            <a:r>
              <a:rPr lang="en-US" sz="2800" baseline="-25000" dirty="0">
                <a:solidFill>
                  <a:srgbClr val="FF0000"/>
                </a:solidFill>
              </a:rPr>
              <a:t>2</a:t>
            </a:r>
            <a:r>
              <a:rPr lang="en-US" sz="2800" dirty="0">
                <a:solidFill>
                  <a:srgbClr val="FF0000"/>
                </a:solidFill>
              </a:rPr>
              <a:t>, that cause the greenhouse effect (and thus warm the earth)</a:t>
            </a:r>
          </a:p>
          <a:p>
            <a:endParaRPr lang="en-US" sz="2800" b="1" u="sng" dirty="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97" y="0"/>
            <a:ext cx="455490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29000" y="601014"/>
            <a:ext cx="5181600" cy="1015663"/>
          </a:xfrm>
          <a:prstGeom prst="rect">
            <a:avLst/>
          </a:prstGeom>
          <a:solidFill>
            <a:schemeClr val="tx1"/>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effectLst>
              </a:rPr>
              <a:t>Environmental</a:t>
            </a:r>
          </a:p>
        </p:txBody>
      </p:sp>
      <p:sp>
        <p:nvSpPr>
          <p:cNvPr id="3" name="TextBox 2"/>
          <p:cNvSpPr txBox="1"/>
          <p:nvPr/>
        </p:nvSpPr>
        <p:spPr>
          <a:xfrm>
            <a:off x="4876800" y="1905000"/>
            <a:ext cx="3048000" cy="3477875"/>
          </a:xfrm>
          <a:prstGeom prst="rect">
            <a:avLst/>
          </a:prstGeom>
          <a:noFill/>
        </p:spPr>
        <p:txBody>
          <a:bodyPr wrap="square" rtlCol="0">
            <a:spAutoFit/>
          </a:bodyPr>
          <a:lstStyle/>
          <a:p>
            <a:pPr algn="ctr"/>
            <a:r>
              <a:rPr lang="en-US" sz="4400" dirty="0">
                <a:solidFill>
                  <a:srgbClr val="FFFF00"/>
                </a:solidFill>
              </a:rPr>
              <a:t>By turning the lights off when you leave the room</a:t>
            </a:r>
          </a:p>
        </p:txBody>
      </p:sp>
    </p:spTree>
    <p:extLst>
      <p:ext uri="{BB962C8B-B14F-4D97-AF65-F5344CB8AC3E}">
        <p14:creationId xmlns:p14="http://schemas.microsoft.com/office/powerpoint/2010/main" val="227432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Brochure</a:t>
            </a:r>
          </a:p>
        </p:txBody>
      </p:sp>
      <p:sp>
        <p:nvSpPr>
          <p:cNvPr id="3" name="Content Placeholder 2"/>
          <p:cNvSpPr>
            <a:spLocks noGrp="1"/>
          </p:cNvSpPr>
          <p:nvPr>
            <p:ph idx="1"/>
          </p:nvPr>
        </p:nvSpPr>
        <p:spPr/>
        <p:txBody>
          <a:bodyPr>
            <a:normAutofit lnSpcReduction="10000"/>
          </a:bodyPr>
          <a:lstStyle/>
          <a:p>
            <a:r>
              <a:rPr lang="en-US" sz="2800" dirty="0"/>
              <a:t>Make a brochure/ pamphlet either individually or with a partner</a:t>
            </a:r>
          </a:p>
          <a:p>
            <a:r>
              <a:rPr lang="en-US" sz="2800" dirty="0"/>
              <a:t>Your brochure needs to explain</a:t>
            </a:r>
          </a:p>
          <a:p>
            <a:pPr lvl="1"/>
            <a:r>
              <a:rPr lang="en-US" dirty="0"/>
              <a:t>What climate is</a:t>
            </a:r>
          </a:p>
          <a:p>
            <a:pPr lvl="1"/>
            <a:r>
              <a:rPr lang="en-US" dirty="0"/>
              <a:t>What climate change is</a:t>
            </a:r>
          </a:p>
          <a:p>
            <a:pPr lvl="1"/>
            <a:r>
              <a:rPr lang="en-US" dirty="0"/>
              <a:t>What causes climate change</a:t>
            </a:r>
          </a:p>
          <a:p>
            <a:pPr lvl="1"/>
            <a:endParaRPr lang="en-US" dirty="0"/>
          </a:p>
          <a:p>
            <a:pPr lvl="1"/>
            <a:endParaRPr lang="en-US" dirty="0"/>
          </a:p>
          <a:p>
            <a:pPr lvl="1">
              <a:buNone/>
            </a:pPr>
            <a:r>
              <a:rPr lang="en-US" dirty="0"/>
              <a:t>Make sure you include pictures and diagrams!</a:t>
            </a:r>
          </a:p>
          <a:p>
            <a:endParaRPr lang="en-US" dirty="0"/>
          </a:p>
        </p:txBody>
      </p:sp>
    </p:spTree>
    <p:extLst>
      <p:ext uri="{BB962C8B-B14F-4D97-AF65-F5344CB8AC3E}">
        <p14:creationId xmlns:p14="http://schemas.microsoft.com/office/powerpoint/2010/main" val="2711833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pPr algn="ctr"/>
            <a:endParaRPr lang="en-US"/>
          </a:p>
        </p:txBody>
      </p:sp>
      <p:sp>
        <p:nvSpPr>
          <p:cNvPr id="64517" name="Text Box 5"/>
          <p:cNvSpPr txBox="1">
            <a:spLocks noChangeArrowheads="1"/>
          </p:cNvSpPr>
          <p:nvPr/>
        </p:nvSpPr>
        <p:spPr bwMode="auto">
          <a:xfrm>
            <a:off x="0" y="609600"/>
            <a:ext cx="9067800" cy="6556375"/>
          </a:xfrm>
          <a:prstGeom prst="rect">
            <a:avLst/>
          </a:prstGeom>
          <a:solidFill>
            <a:schemeClr val="bg1"/>
          </a:solidFill>
          <a:ln w="9525">
            <a:solidFill>
              <a:srgbClr val="FFFF00"/>
            </a:solidFill>
            <a:miter lim="800000"/>
            <a:headEnd/>
            <a:tailEnd/>
          </a:ln>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1400" dirty="0">
                <a:solidFill>
                  <a:schemeClr val="bg1"/>
                </a:solidFill>
              </a:rPr>
              <a:t>1</a:t>
            </a:r>
            <a:r>
              <a:rPr lang="en-US" sz="1400" dirty="0">
                <a:solidFill>
                  <a:srgbClr val="FFFF00"/>
                </a:solidFill>
              </a:rPr>
              <a:t>. What is responsible for trapping some radiation (heat) and keeping it on the Earth, much like the windows on a car trap in heat?</a:t>
            </a:r>
          </a:p>
          <a:p>
            <a:pPr marL="857250" lvl="1" indent="-457200">
              <a:buFontTx/>
              <a:buAutoNum type="alphaLcPeriod"/>
              <a:defRPr/>
            </a:pPr>
            <a:r>
              <a:rPr lang="en-US" sz="1400" dirty="0">
                <a:solidFill>
                  <a:srgbClr val="FFFF00"/>
                </a:solidFill>
              </a:rPr>
              <a:t>Gravity				c. Global Warming	</a:t>
            </a:r>
          </a:p>
          <a:p>
            <a:pPr marL="857250" lvl="1" indent="-457200">
              <a:buFontTx/>
              <a:buAutoNum type="alphaLcPeriod"/>
              <a:defRPr/>
            </a:pPr>
            <a:r>
              <a:rPr lang="en-US" sz="1400" dirty="0">
                <a:solidFill>
                  <a:srgbClr val="FFFF00"/>
                </a:solidFill>
              </a:rPr>
              <a:t>Nitrogen and Oxygen 		d. Greenhouse gases</a:t>
            </a:r>
          </a:p>
          <a:p>
            <a:pPr marL="0" indent="0">
              <a:defRPr/>
            </a:pPr>
            <a:endParaRPr lang="en-US" sz="1400" dirty="0">
              <a:solidFill>
                <a:srgbClr val="FFFF00"/>
              </a:solidFill>
            </a:endParaRPr>
          </a:p>
          <a:p>
            <a:pPr marL="0" indent="0">
              <a:defRPr/>
            </a:pPr>
            <a:r>
              <a:rPr lang="en-US" sz="1400" dirty="0">
                <a:solidFill>
                  <a:srgbClr val="FFFF00"/>
                </a:solidFill>
              </a:rPr>
              <a:t>2. Which of the following are examples of greenhouse gases?</a:t>
            </a:r>
          </a:p>
          <a:p>
            <a:pPr marL="400050" lvl="1" indent="0">
              <a:defRPr/>
            </a:pPr>
            <a:r>
              <a:rPr lang="en-US" sz="1400" dirty="0">
                <a:solidFill>
                  <a:srgbClr val="FFFF00"/>
                </a:solidFill>
              </a:rPr>
              <a:t>a. Hydrogen 			c. Carbon Dioxide</a:t>
            </a:r>
          </a:p>
          <a:p>
            <a:pPr>
              <a:defRPr/>
            </a:pPr>
            <a:r>
              <a:rPr lang="en-US" sz="1400" dirty="0">
                <a:solidFill>
                  <a:srgbClr val="FFFF00"/>
                </a:solidFill>
              </a:rPr>
              <a:t>	b. Oxygen			d. nitrogen</a:t>
            </a:r>
          </a:p>
          <a:p>
            <a:pPr>
              <a:defRPr/>
            </a:pPr>
            <a:endParaRPr lang="en-US" sz="1400" dirty="0">
              <a:solidFill>
                <a:srgbClr val="FFFF00"/>
              </a:solidFill>
            </a:endParaRPr>
          </a:p>
          <a:p>
            <a:pPr>
              <a:defRPr/>
            </a:pPr>
            <a:r>
              <a:rPr lang="en-US" sz="1400" dirty="0">
                <a:solidFill>
                  <a:srgbClr val="FFFF00"/>
                </a:solidFill>
              </a:rPr>
              <a:t>2. Which of the following has caused the </a:t>
            </a:r>
            <a:r>
              <a:rPr lang="en-US" sz="1400" b="1" i="1" dirty="0">
                <a:solidFill>
                  <a:srgbClr val="FFFF00"/>
                </a:solidFill>
              </a:rPr>
              <a:t>greatest</a:t>
            </a:r>
            <a:r>
              <a:rPr lang="en-US" sz="1400" dirty="0">
                <a:solidFill>
                  <a:srgbClr val="FFFF00"/>
                </a:solidFill>
              </a:rPr>
              <a:t> increase in global warming?</a:t>
            </a:r>
          </a:p>
          <a:p>
            <a:pPr>
              <a:defRPr/>
            </a:pPr>
            <a:r>
              <a:rPr lang="en-US" sz="1400" dirty="0">
                <a:solidFill>
                  <a:srgbClr val="FFFF00"/>
                </a:solidFill>
              </a:rPr>
              <a:t>	a. Burning of fossil fuels such as coal, gas, and oil		c. People breathing out</a:t>
            </a:r>
          </a:p>
          <a:p>
            <a:pPr>
              <a:defRPr/>
            </a:pPr>
            <a:r>
              <a:rPr lang="en-US" sz="1400" dirty="0">
                <a:solidFill>
                  <a:srgbClr val="FFFF00"/>
                </a:solidFill>
              </a:rPr>
              <a:t>	b. Increases in nitrogen and oxygen in the atmosphere		d. Turning lights off</a:t>
            </a:r>
          </a:p>
          <a:p>
            <a:pPr>
              <a:defRPr/>
            </a:pPr>
            <a:endParaRPr lang="en-US" sz="1400" dirty="0">
              <a:solidFill>
                <a:srgbClr val="FFFF00"/>
              </a:solidFill>
            </a:endParaRPr>
          </a:p>
          <a:p>
            <a:pPr>
              <a:defRPr/>
            </a:pPr>
            <a:endParaRPr lang="en-US" sz="1400" dirty="0">
              <a:solidFill>
                <a:srgbClr val="FFFF00"/>
              </a:solidFill>
            </a:endParaRPr>
          </a:p>
          <a:p>
            <a:pPr>
              <a:defRPr/>
            </a:pPr>
            <a:r>
              <a:rPr lang="en-US" sz="1400" dirty="0">
                <a:solidFill>
                  <a:srgbClr val="FFFF00"/>
                </a:solidFill>
              </a:rPr>
              <a:t>3. Which of the following is a likely effect of global warming?</a:t>
            </a:r>
          </a:p>
          <a:p>
            <a:pPr>
              <a:defRPr/>
            </a:pPr>
            <a:r>
              <a:rPr lang="en-US" sz="1400" dirty="0">
                <a:solidFill>
                  <a:srgbClr val="FFFF00"/>
                </a:solidFill>
              </a:rPr>
              <a:t>	a. Glaciers will increase in size	c. Ocean levels will rise</a:t>
            </a:r>
          </a:p>
          <a:p>
            <a:pPr>
              <a:defRPr/>
            </a:pPr>
            <a:r>
              <a:rPr lang="en-US" sz="1400" dirty="0">
                <a:solidFill>
                  <a:srgbClr val="FFFF00"/>
                </a:solidFill>
              </a:rPr>
              <a:t>	b. More trees will grow		d. Ocean levels will decrease</a:t>
            </a:r>
          </a:p>
          <a:p>
            <a:pPr>
              <a:defRPr/>
            </a:pPr>
            <a:endParaRPr lang="en-US" sz="1400" dirty="0">
              <a:solidFill>
                <a:srgbClr val="FFFF00"/>
              </a:solidFill>
            </a:endParaRPr>
          </a:p>
          <a:p>
            <a:pPr>
              <a:defRPr/>
            </a:pPr>
            <a:r>
              <a:rPr lang="en-US" sz="1400" dirty="0">
                <a:solidFill>
                  <a:srgbClr val="FFFF00"/>
                </a:solidFill>
              </a:rPr>
              <a:t>4. The burning of fossil fuels is causing an increase in the following:</a:t>
            </a:r>
          </a:p>
          <a:p>
            <a:pPr>
              <a:defRPr/>
            </a:pPr>
            <a:r>
              <a:rPr lang="en-US" sz="1400" dirty="0">
                <a:solidFill>
                  <a:srgbClr val="FFFF00"/>
                </a:solidFill>
              </a:rPr>
              <a:t>	a. Atmospheric nitrogen		c. Atmospheric oxygen </a:t>
            </a:r>
          </a:p>
          <a:p>
            <a:pPr>
              <a:defRPr/>
            </a:pPr>
            <a:r>
              <a:rPr lang="en-US" sz="1400" dirty="0">
                <a:solidFill>
                  <a:srgbClr val="FFFF00"/>
                </a:solidFill>
              </a:rPr>
              <a:t>	b. Atmospheric carbon dioxide	d. Atmospheric phosphate </a:t>
            </a:r>
          </a:p>
          <a:p>
            <a:pPr>
              <a:defRPr/>
            </a:pPr>
            <a:endParaRPr lang="en-US" sz="1400" dirty="0">
              <a:solidFill>
                <a:srgbClr val="FFFF00"/>
              </a:solidFill>
            </a:endParaRPr>
          </a:p>
          <a:p>
            <a:pPr>
              <a:defRPr/>
            </a:pPr>
            <a:r>
              <a:rPr lang="en-US" sz="1400" dirty="0">
                <a:solidFill>
                  <a:srgbClr val="FFFF00"/>
                </a:solidFill>
              </a:rPr>
              <a:t> </a:t>
            </a:r>
          </a:p>
          <a:p>
            <a:pPr>
              <a:defRPr/>
            </a:pPr>
            <a:r>
              <a:rPr lang="en-US" sz="1400" dirty="0">
                <a:solidFill>
                  <a:srgbClr val="FFFF00"/>
                </a:solidFill>
              </a:rPr>
              <a:t>5 The graph above shows the change in carbon dioxide concentration in Earth’s atmosphere from 1960 to 1990.  The most likely cause of the overall change in the level of carbon dioxide from 1960 to 1990 is an increase in the:</a:t>
            </a:r>
          </a:p>
          <a:p>
            <a:pPr>
              <a:defRPr/>
            </a:pPr>
            <a:r>
              <a:rPr lang="en-US" sz="1400" dirty="0">
                <a:solidFill>
                  <a:srgbClr val="FFFF00"/>
                </a:solidFill>
              </a:rPr>
              <a:t>a. number of violent storms 	c.  number of volcanic eruptions </a:t>
            </a:r>
          </a:p>
          <a:p>
            <a:pPr>
              <a:defRPr/>
            </a:pPr>
            <a:r>
              <a:rPr lang="en-US" sz="1400" dirty="0">
                <a:solidFill>
                  <a:srgbClr val="FFFF00"/>
                </a:solidFill>
              </a:rPr>
              <a:t>b. use of nuclear power 	d. use of fossil fuels </a:t>
            </a:r>
          </a:p>
          <a:p>
            <a:pPr>
              <a:defRPr/>
            </a:pPr>
            <a:r>
              <a:rPr lang="en-US" sz="1400" dirty="0">
                <a:solidFill>
                  <a:srgbClr val="FFFF00"/>
                </a:solidFill>
              </a:rPr>
              <a:t> </a:t>
            </a:r>
          </a:p>
          <a:p>
            <a:pPr>
              <a:defRPr/>
            </a:pPr>
            <a:endParaRPr lang="en-US" sz="1400" dirty="0">
              <a:solidFill>
                <a:srgbClr val="FFFF00"/>
              </a:solidFill>
            </a:endParaRPr>
          </a:p>
        </p:txBody>
      </p:sp>
      <p:sp>
        <p:nvSpPr>
          <p:cNvPr id="27652" name="Rectangle 2"/>
          <p:cNvSpPr>
            <a:spLocks noChangeArrowheads="1"/>
          </p:cNvSpPr>
          <p:nvPr/>
        </p:nvSpPr>
        <p:spPr bwMode="auto">
          <a:xfrm>
            <a:off x="381000" y="0"/>
            <a:ext cx="8153400" cy="762000"/>
          </a:xfrm>
          <a:prstGeom prst="rect">
            <a:avLst/>
          </a:prstGeom>
          <a:noFill/>
          <a:ln w="9525">
            <a:noFill/>
            <a:miter lim="800000"/>
            <a:headEnd/>
            <a:tailEnd/>
          </a:ln>
          <a:effectLst>
            <a:outerShdw dist="35921" dir="2700000" algn="ctr" rotWithShape="0">
              <a:schemeClr val="tx1"/>
            </a:outerShdw>
          </a:effectLst>
        </p:spPr>
        <p:txBody>
          <a:bodyPr anchor="ctr"/>
          <a:lstStyle/>
          <a:p>
            <a:pPr algn="ctr" eaLnBrk="0" hangingPunct="0"/>
            <a:r>
              <a:rPr lang="en-US" sz="4400" b="1" dirty="0">
                <a:solidFill>
                  <a:srgbClr val="FFFF00"/>
                </a:solidFill>
                <a:latin typeface="Tw Cen MT" charset="0"/>
              </a:rPr>
              <a:t>EXIT Ticket</a:t>
            </a:r>
            <a:endParaRPr lang="en-US" sz="4400" b="1" dirty="0">
              <a:solidFill>
                <a:schemeClr val="bg1"/>
              </a:solidFill>
            </a:endParaRPr>
          </a:p>
        </p:txBody>
      </p:sp>
      <p:pic>
        <p:nvPicPr>
          <p:cNvPr id="27653" name="Picture 2" descr="http://regentsprep.org/Regents/earthsci/graphics/102A_19.gif"/>
          <p:cNvPicPr>
            <a:picLocks noChangeAspect="1" noChangeArrowheads="1"/>
          </p:cNvPicPr>
          <p:nvPr/>
        </p:nvPicPr>
        <p:blipFill>
          <a:blip r:embed="rId2" r:link="rId3" cstate="print"/>
          <a:srcRect/>
          <a:stretch>
            <a:fillRect/>
          </a:stretch>
        </p:blipFill>
        <p:spPr bwMode="auto">
          <a:xfrm>
            <a:off x="6729413" y="3276600"/>
            <a:ext cx="2052637" cy="2200275"/>
          </a:xfrm>
          <a:prstGeom prst="rect">
            <a:avLst/>
          </a:prstGeom>
          <a:noFill/>
          <a:ln w="9525">
            <a:noFill/>
            <a:miter lim="800000"/>
            <a:headEnd/>
            <a:tailEnd/>
          </a:ln>
        </p:spPr>
      </p:pic>
    </p:spTree>
    <p:extLst>
      <p:ext uri="{BB962C8B-B14F-4D97-AF65-F5344CB8AC3E}">
        <p14:creationId xmlns:p14="http://schemas.microsoft.com/office/powerpoint/2010/main" val="652355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ppt_x"/>
                                          </p:val>
                                        </p:tav>
                                        <p:tav tm="100000">
                                          <p:val>
                                            <p:strVal val="#ppt_x"/>
                                          </p:val>
                                        </p:tav>
                                      </p:tavLst>
                                    </p:anim>
                                    <p:anim calcmode="lin" valueType="num">
                                      <p:cBhvr additive="base">
                                        <p:cTn id="8"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6" descr="earth-greenhouseeffe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463" y="2209800"/>
            <a:ext cx="52911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2867" name="Rectangle 2"/>
          <p:cNvSpPr>
            <a:spLocks noGrp="1" noChangeArrowheads="1"/>
          </p:cNvSpPr>
          <p:nvPr>
            <p:ph type="title" idx="4294967295"/>
          </p:nvPr>
        </p:nvSpPr>
        <p:spPr>
          <a:xfrm>
            <a:off x="457200" y="0"/>
            <a:ext cx="8229600" cy="1143000"/>
          </a:xfrm>
        </p:spPr>
        <p:txBody>
          <a:bodyPr/>
          <a:lstStyle/>
          <a:p>
            <a:pPr>
              <a:defRPr/>
            </a:pPr>
            <a:r>
              <a:rPr lang="en-US" u="sng" dirty="0">
                <a:solidFill>
                  <a:srgbClr val="FFFF00"/>
                </a:solidFill>
                <a:latin typeface="Tw Cen MT" pitchFamily="34" charset="0"/>
              </a:rPr>
              <a:t>GREENHOUSE EFFECT</a:t>
            </a:r>
            <a:endParaRPr lang="en-US" u="sng" dirty="0"/>
          </a:p>
        </p:txBody>
      </p:sp>
      <p:sp>
        <p:nvSpPr>
          <p:cNvPr id="292868" name="Rectangle 3"/>
          <p:cNvSpPr>
            <a:spLocks noGrp="1" noChangeArrowheads="1"/>
          </p:cNvSpPr>
          <p:nvPr>
            <p:ph type="body" idx="4294967295"/>
          </p:nvPr>
        </p:nvSpPr>
        <p:spPr>
          <a:xfrm>
            <a:off x="152400" y="838200"/>
            <a:ext cx="8839200" cy="1219200"/>
          </a:xfrm>
        </p:spPr>
        <p:txBody>
          <a:bodyPr>
            <a:normAutofit/>
          </a:bodyPr>
          <a:lstStyle/>
          <a:p>
            <a:pPr eaLnBrk="1" hangingPunct="1">
              <a:spcBef>
                <a:spcPct val="0"/>
              </a:spcBef>
              <a:buFontTx/>
              <a:buNone/>
              <a:defRPr/>
            </a:pPr>
            <a:r>
              <a:rPr lang="en-US" dirty="0">
                <a:solidFill>
                  <a:srgbClr val="FFFF00"/>
                </a:solidFill>
                <a:latin typeface="Tw Cen MT" pitchFamily="34" charset="0"/>
              </a:rPr>
              <a:t>When incoming solar radiation (heat) is </a:t>
            </a:r>
            <a:r>
              <a:rPr lang="en-US" u="sng" dirty="0">
                <a:solidFill>
                  <a:srgbClr val="FFFF00"/>
                </a:solidFill>
                <a:latin typeface="Tw Cen MT" pitchFamily="34" charset="0"/>
              </a:rPr>
              <a:t>absorbed</a:t>
            </a:r>
            <a:r>
              <a:rPr lang="en-US" dirty="0">
                <a:solidFill>
                  <a:srgbClr val="FFFF00"/>
                </a:solidFill>
                <a:latin typeface="Tw Cen MT" pitchFamily="34" charset="0"/>
              </a:rPr>
              <a:t> by greenhouse  gases in the </a:t>
            </a:r>
            <a:r>
              <a:rPr lang="en-US" u="sng" dirty="0">
                <a:solidFill>
                  <a:srgbClr val="FFFF00"/>
                </a:solidFill>
                <a:latin typeface="Tw Cen MT" pitchFamily="34" charset="0"/>
              </a:rPr>
              <a:t>atmosphere</a:t>
            </a:r>
            <a:r>
              <a:rPr lang="en-US" dirty="0">
                <a:solidFill>
                  <a:srgbClr val="FFFF00"/>
                </a:solidFill>
                <a:latin typeface="Tw Cen MT" pitchFamily="34" charset="0"/>
              </a:rPr>
              <a:t>.  </a:t>
            </a:r>
          </a:p>
        </p:txBody>
      </p:sp>
      <p:sp>
        <p:nvSpPr>
          <p:cNvPr id="299013" name="Text Box 7"/>
          <p:cNvSpPr txBox="1">
            <a:spLocks noChangeArrowheads="1"/>
          </p:cNvSpPr>
          <p:nvPr/>
        </p:nvSpPr>
        <p:spPr bwMode="auto">
          <a:xfrm>
            <a:off x="5662749" y="2065760"/>
            <a:ext cx="3429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b="1" dirty="0">
                <a:solidFill>
                  <a:srgbClr val="FFFF00"/>
                </a:solidFill>
                <a:latin typeface="Tw Cen MT" pitchFamily="34" charset="0"/>
              </a:rPr>
              <a:t>Without the atmosphere, Earth would be 59 </a:t>
            </a:r>
            <a:r>
              <a:rPr lang="en-US" sz="3200" b="1" dirty="0">
                <a:solidFill>
                  <a:srgbClr val="FFFF00"/>
                </a:solidFill>
                <a:latin typeface="Tw Cen MT" pitchFamily="34" charset="0"/>
                <a:sym typeface="Symbol" pitchFamily="18" charset="2"/>
              </a:rPr>
              <a:t></a:t>
            </a:r>
            <a:r>
              <a:rPr lang="en-US" sz="3200" b="1" dirty="0">
                <a:solidFill>
                  <a:srgbClr val="FFFF00"/>
                </a:solidFill>
                <a:latin typeface="Tw Cen MT" pitchFamily="34" charset="0"/>
              </a:rPr>
              <a:t>F colder!</a:t>
            </a:r>
          </a:p>
        </p:txBody>
      </p:sp>
      <p:sp>
        <p:nvSpPr>
          <p:cNvPr id="6" name="Rectangle 3"/>
          <p:cNvSpPr txBox="1">
            <a:spLocks noChangeArrowheads="1"/>
          </p:cNvSpPr>
          <p:nvPr/>
        </p:nvSpPr>
        <p:spPr bwMode="auto">
          <a:xfrm>
            <a:off x="5536474" y="4158343"/>
            <a:ext cx="3581400" cy="2743201"/>
          </a:xfrm>
          <a:prstGeom prst="rect">
            <a:avLst/>
          </a:prstGeom>
          <a:noFill/>
          <a:ln w="9525">
            <a:noFill/>
            <a:miter lim="800000"/>
            <a:headEnd/>
            <a:tailEnd/>
          </a:ln>
          <a:effectLst>
            <a:outerShdw dist="35921" dir="2700000" algn="ctr" rotWithShape="0">
              <a:schemeClr val="tx1"/>
            </a:outerShdw>
          </a:effectLst>
        </p:spPr>
        <p:txBody>
          <a:bodyPr/>
          <a:lstStyle/>
          <a:p>
            <a:pPr marL="342900" indent="-342900" eaLnBrk="1" hangingPunct="1">
              <a:defRPr/>
            </a:pPr>
            <a:r>
              <a:rPr lang="en-US" sz="2400" kern="0" dirty="0">
                <a:ln w="10160">
                  <a:solidFill>
                    <a:schemeClr val="accent1"/>
                  </a:solidFill>
                  <a:prstDash val="solid"/>
                </a:ln>
                <a:solidFill>
                  <a:srgbClr val="FFFF00"/>
                </a:solidFill>
                <a:effectLst>
                  <a:outerShdw blurRad="38100" dist="32000" dir="5400000" algn="tl">
                    <a:srgbClr val="000000">
                      <a:alpha val="30000"/>
                    </a:srgbClr>
                  </a:outerShdw>
                </a:effectLst>
                <a:latin typeface="Tw Cen MT" pitchFamily="34" charset="0"/>
              </a:rPr>
              <a:t>(</a:t>
            </a:r>
            <a:r>
              <a:rPr lang="en-US" sz="2800" kern="0" dirty="0">
                <a:ln w="10160">
                  <a:solidFill>
                    <a:schemeClr val="accent1"/>
                  </a:solidFill>
                  <a:prstDash val="solid"/>
                </a:ln>
                <a:solidFill>
                  <a:srgbClr val="FFFF00"/>
                </a:solidFill>
                <a:effectLst>
                  <a:outerShdw blurRad="38100" dist="32000" dir="5400000" algn="tl">
                    <a:srgbClr val="000000">
                      <a:alpha val="30000"/>
                    </a:srgbClr>
                  </a:outerShdw>
                </a:effectLst>
                <a:latin typeface="Tw Cen MT" pitchFamily="34" charset="0"/>
              </a:rPr>
              <a:t>Just like the windows in a car trap heat, the gasses in the atmosphere trap heat.)</a:t>
            </a:r>
          </a:p>
        </p:txBody>
      </p:sp>
    </p:spTree>
    <p:extLst>
      <p:ext uri="{BB962C8B-B14F-4D97-AF65-F5344CB8AC3E}">
        <p14:creationId xmlns:p14="http://schemas.microsoft.com/office/powerpoint/2010/main" val="27730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nus warmest planet bc atmosphere.jpg"/>
          <p:cNvPicPr>
            <a:picLocks noChangeAspect="1"/>
          </p:cNvPicPr>
          <p:nvPr/>
        </p:nvPicPr>
        <p:blipFill>
          <a:blip r:embed="rId2" cstate="print"/>
          <a:stretch>
            <a:fillRect/>
          </a:stretch>
        </p:blipFill>
        <p:spPr>
          <a:xfrm>
            <a:off x="228600" y="3325"/>
            <a:ext cx="8686800" cy="6854675"/>
          </a:xfrm>
          <a:prstGeom prst="rect">
            <a:avLst/>
          </a:prstGeom>
        </p:spPr>
      </p:pic>
      <p:sp>
        <p:nvSpPr>
          <p:cNvPr id="3" name="TextBox 2"/>
          <p:cNvSpPr txBox="1"/>
          <p:nvPr/>
        </p:nvSpPr>
        <p:spPr>
          <a:xfrm>
            <a:off x="1371600" y="4495800"/>
            <a:ext cx="7193636" cy="584775"/>
          </a:xfrm>
          <a:prstGeom prst="rect">
            <a:avLst/>
          </a:prstGeom>
          <a:noFill/>
        </p:spPr>
        <p:txBody>
          <a:bodyPr wrap="none" rtlCol="0">
            <a:spAutoFit/>
          </a:bodyPr>
          <a:lstStyle/>
          <a:p>
            <a:r>
              <a:rPr lang="en-US" sz="3200" b="1" dirty="0"/>
              <a:t>An atmosphere makes everything </a:t>
            </a:r>
            <a:r>
              <a:rPr lang="en-US" sz="3200" b="1" u="sng" dirty="0"/>
              <a:t>hotter</a:t>
            </a:r>
            <a:r>
              <a:rPr lang="en-US" sz="32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u="sng" dirty="0">
                <a:solidFill>
                  <a:srgbClr val="FFFF00"/>
                </a:solidFill>
              </a:rPr>
              <a:t>Why do we care? Just a few reasons:</a:t>
            </a:r>
          </a:p>
        </p:txBody>
      </p:sp>
      <p:sp>
        <p:nvSpPr>
          <p:cNvPr id="3" name="Content Placeholder 2"/>
          <p:cNvSpPr>
            <a:spLocks noGrp="1"/>
          </p:cNvSpPr>
          <p:nvPr>
            <p:ph idx="1"/>
          </p:nvPr>
        </p:nvSpPr>
        <p:spPr>
          <a:xfrm>
            <a:off x="228600" y="990600"/>
            <a:ext cx="8763000" cy="3810000"/>
          </a:xfrm>
        </p:spPr>
        <p:txBody>
          <a:bodyPr>
            <a:normAutofit lnSpcReduction="10000"/>
          </a:bodyPr>
          <a:lstStyle/>
          <a:p>
            <a:r>
              <a:rPr lang="en-US" sz="4000" dirty="0">
                <a:solidFill>
                  <a:srgbClr val="FFFF00"/>
                </a:solidFill>
              </a:rPr>
              <a:t>Sea/ Ocean Levels are rising </a:t>
            </a:r>
            <a:r>
              <a:rPr lang="en-US" sz="4000" b="1" u="sng" dirty="0">
                <a:solidFill>
                  <a:srgbClr val="FFFF00"/>
                </a:solidFill>
              </a:rPr>
              <a:t>and</a:t>
            </a:r>
            <a:endParaRPr lang="en-US" sz="4000" dirty="0">
              <a:solidFill>
                <a:srgbClr val="FFFF00"/>
              </a:solidFill>
            </a:endParaRPr>
          </a:p>
          <a:p>
            <a:r>
              <a:rPr lang="en-US" sz="4000" dirty="0">
                <a:solidFill>
                  <a:srgbClr val="FFFF00"/>
                </a:solidFill>
              </a:rPr>
              <a:t>Floods or droughts (depending on location) become more severe, </a:t>
            </a:r>
            <a:r>
              <a:rPr lang="en-US" sz="4000" b="1" u="sng" dirty="0">
                <a:solidFill>
                  <a:srgbClr val="FFFF00"/>
                </a:solidFill>
              </a:rPr>
              <a:t>and </a:t>
            </a:r>
            <a:endParaRPr lang="en-US" sz="4000" dirty="0">
              <a:solidFill>
                <a:srgbClr val="FFFF00"/>
              </a:solidFill>
            </a:endParaRPr>
          </a:p>
          <a:p>
            <a:r>
              <a:rPr lang="en-US" sz="4000" dirty="0">
                <a:solidFill>
                  <a:srgbClr val="FFFF00"/>
                </a:solidFill>
              </a:rPr>
              <a:t>Farming has to change because of </a:t>
            </a:r>
            <a:r>
              <a:rPr lang="en-US" sz="4000" u="sng" dirty="0">
                <a:solidFill>
                  <a:srgbClr val="FFFF00"/>
                </a:solidFill>
              </a:rPr>
              <a:t>temperature</a:t>
            </a:r>
            <a:r>
              <a:rPr lang="en-US" sz="4000" dirty="0">
                <a:solidFill>
                  <a:srgbClr val="FFFF00"/>
                </a:solidFill>
              </a:rPr>
              <a:t> rise, changing </a:t>
            </a:r>
            <a:r>
              <a:rPr lang="en-US" sz="4000" u="sng" dirty="0">
                <a:solidFill>
                  <a:srgbClr val="FFFF00"/>
                </a:solidFill>
              </a:rPr>
              <a:t>sea levels</a:t>
            </a:r>
            <a:r>
              <a:rPr lang="en-US" sz="4000" dirty="0">
                <a:solidFill>
                  <a:srgbClr val="FFFF00"/>
                </a:solidFill>
              </a:rPr>
              <a:t>, and changing </a:t>
            </a:r>
            <a:r>
              <a:rPr lang="en-US" sz="4000" u="sng" dirty="0">
                <a:solidFill>
                  <a:srgbClr val="FFFF00"/>
                </a:solidFill>
              </a:rPr>
              <a:t>climates</a:t>
            </a:r>
          </a:p>
        </p:txBody>
      </p:sp>
    </p:spTree>
    <p:extLst>
      <p:ext uri="{BB962C8B-B14F-4D97-AF65-F5344CB8AC3E}">
        <p14:creationId xmlns:p14="http://schemas.microsoft.com/office/powerpoint/2010/main" val="292941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2308225"/>
          </a:xfrm>
        </p:spPr>
        <p:txBody>
          <a:bodyPr>
            <a:normAutofit/>
          </a:bodyPr>
          <a:lstStyle/>
          <a:p>
            <a:r>
              <a:rPr lang="en-US" sz="4800" dirty="0">
                <a:solidFill>
                  <a:srgbClr val="FFFF00"/>
                </a:solidFill>
              </a:rPr>
              <a:t>How does global warming (and then climate change) happen?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7842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sp>
        <p:nvSpPr>
          <p:cNvPr id="7" name="Cloud 6"/>
          <p:cNvSpPr/>
          <p:nvPr/>
        </p:nvSpPr>
        <p:spPr>
          <a:xfrm>
            <a:off x="243840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Cloud 7"/>
          <p:cNvSpPr/>
          <p:nvPr/>
        </p:nvSpPr>
        <p:spPr>
          <a:xfrm rot="11401522">
            <a:off x="525780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9" name="Cloud 8"/>
          <p:cNvSpPr/>
          <p:nvPr/>
        </p:nvSpPr>
        <p:spPr>
          <a:xfrm rot="908188">
            <a:off x="768667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20434139">
            <a:off x="666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Tree>
    <p:extLst>
      <p:ext uri="{BB962C8B-B14F-4D97-AF65-F5344CB8AC3E}">
        <p14:creationId xmlns:p14="http://schemas.microsoft.com/office/powerpoint/2010/main" val="3198912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70513" y="0"/>
            <a:ext cx="9144000" cy="1754326"/>
          </a:xfrm>
          <a:prstGeom prst="rect">
            <a:avLst/>
          </a:prstGeom>
          <a:noFill/>
          <a:ln w="9525">
            <a:noFill/>
            <a:miter lim="800000"/>
            <a:headEnd/>
            <a:tailEnd/>
          </a:ln>
        </p:spPr>
        <p:txBody>
          <a:bodyPr wrap="square" anchor="ctr">
            <a:prstTxWarp prst="textNoShape">
              <a:avLst/>
            </a:prstTxWarp>
            <a:spAutoFit/>
          </a:bodyPr>
          <a:lstStyle/>
          <a:p>
            <a:pPr eaLnBrk="0" hangingPunct="0"/>
            <a:r>
              <a:rPr lang="en-US" sz="3600" dirty="0">
                <a:solidFill>
                  <a:srgbClr val="FFFF00"/>
                </a:solidFill>
                <a:latin typeface="Tw Cen MT" charset="0"/>
                <a:ea typeface="SimSun" pitchFamily="2" charset="-122"/>
                <a:cs typeface="SimSun" pitchFamily="2" charset="-122"/>
              </a:rPr>
              <a:t>1. To produce many of your common goods—computers, sneakers, water bottles, food—we burn </a:t>
            </a:r>
            <a:r>
              <a:rPr lang="en-US" sz="3600" u="sng" dirty="0">
                <a:solidFill>
                  <a:srgbClr val="FFFF00"/>
                </a:solidFill>
                <a:latin typeface="Tw Cen MT" charset="0"/>
                <a:ea typeface="SimSun" pitchFamily="2" charset="-122"/>
                <a:cs typeface="SimSun" pitchFamily="2" charset="-122"/>
              </a:rPr>
              <a:t>fossil fuels</a:t>
            </a:r>
            <a:r>
              <a:rPr lang="en-US" sz="3600" dirty="0">
                <a:solidFill>
                  <a:srgbClr val="FFFF00"/>
                </a:solidFill>
                <a:latin typeface="Tw Cen MT" charset="0"/>
                <a:ea typeface="SimSun" pitchFamily="2" charset="-122"/>
                <a:cs typeface="SimSun" pitchFamily="2" charset="-122"/>
              </a:rPr>
              <a:t>. </a:t>
            </a:r>
            <a:endParaRPr lang="en-US" sz="3600" dirty="0">
              <a:solidFill>
                <a:srgbClr val="FFFF00"/>
              </a:solidFill>
              <a:latin typeface="Tw Cen MT" charset="0"/>
            </a:endParaRPr>
          </a:p>
        </p:txBody>
      </p:sp>
      <p:pic>
        <p:nvPicPr>
          <p:cNvPr id="9219" name="Picture 8" descr="http://rst.gsfc.nasa.gov/Sect16/full-20earth2.jpg"/>
          <p:cNvPicPr>
            <a:picLocks noChangeAspect="1" noChangeArrowheads="1"/>
          </p:cNvPicPr>
          <p:nvPr/>
        </p:nvPicPr>
        <p:blipFill>
          <a:blip r:embed="rId3" cstate="print"/>
          <a:srcRect/>
          <a:stretch>
            <a:fillRect/>
          </a:stretch>
        </p:blipFill>
        <p:spPr bwMode="auto">
          <a:xfrm>
            <a:off x="152400" y="3505200"/>
            <a:ext cx="8839200" cy="8382000"/>
          </a:xfrm>
          <a:prstGeom prst="rect">
            <a:avLst/>
          </a:prstGeom>
          <a:noFill/>
          <a:ln w="9525">
            <a:noFill/>
            <a:miter lim="800000"/>
            <a:headEnd/>
            <a:tailEnd/>
          </a:ln>
        </p:spPr>
      </p:pic>
      <p:pic>
        <p:nvPicPr>
          <p:cNvPr id="9220" name="Picture 9" descr="C:\Documents and Settings\dana1.cronyn\Local Settings\Temporary Internet Files\Content.IE5\JHKXN5O1\MC900437685[1].wmf"/>
          <p:cNvPicPr>
            <a:picLocks noChangeAspect="1" noChangeArrowheads="1"/>
          </p:cNvPicPr>
          <p:nvPr/>
        </p:nvPicPr>
        <p:blipFill>
          <a:blip r:embed="rId4" cstate="print"/>
          <a:srcRect/>
          <a:stretch>
            <a:fillRect/>
          </a:stretch>
        </p:blipFill>
        <p:spPr bwMode="auto">
          <a:xfrm rot="-528563">
            <a:off x="1042988" y="3627438"/>
            <a:ext cx="1733550" cy="1809750"/>
          </a:xfrm>
          <a:prstGeom prst="rect">
            <a:avLst/>
          </a:prstGeom>
          <a:noFill/>
          <a:ln w="9525">
            <a:noFill/>
            <a:miter lim="800000"/>
            <a:headEnd/>
            <a:tailEnd/>
          </a:ln>
        </p:spPr>
      </p:pic>
      <p:pic>
        <p:nvPicPr>
          <p:cNvPr id="9221" name="Picture 10" descr="C:\Documents and Settings\dana1.cronyn\Local Settings\Temporary Internet Files\Content.IE5\L7J4C53V\MC900014761[1].wmf"/>
          <p:cNvPicPr>
            <a:picLocks noChangeAspect="1" noChangeArrowheads="1"/>
          </p:cNvPicPr>
          <p:nvPr/>
        </p:nvPicPr>
        <p:blipFill>
          <a:blip r:embed="rId5" cstate="print"/>
          <a:srcRect/>
          <a:stretch>
            <a:fillRect/>
          </a:stretch>
        </p:blipFill>
        <p:spPr bwMode="auto">
          <a:xfrm rot="1140589">
            <a:off x="6678613" y="3975100"/>
            <a:ext cx="1898650" cy="1514475"/>
          </a:xfrm>
          <a:prstGeom prst="rect">
            <a:avLst/>
          </a:prstGeom>
          <a:noFill/>
          <a:ln w="9525">
            <a:noFill/>
            <a:miter lim="800000"/>
            <a:headEnd/>
            <a:tailEnd/>
          </a:ln>
        </p:spPr>
      </p:pic>
      <p:pic>
        <p:nvPicPr>
          <p:cNvPr id="9222" name="Picture 12" descr="C:\Documents and Settings\dana1.cronyn\Local Settings\Temporary Internet Files\Content.IE5\L7J4C53V\MC900239001[1].wmf"/>
          <p:cNvPicPr>
            <a:picLocks noChangeAspect="1" noChangeArrowheads="1"/>
          </p:cNvPicPr>
          <p:nvPr/>
        </p:nvPicPr>
        <p:blipFill>
          <a:blip r:embed="rId6" cstate="print"/>
          <a:srcRect/>
          <a:stretch>
            <a:fillRect/>
          </a:stretch>
        </p:blipFill>
        <p:spPr bwMode="auto">
          <a:xfrm>
            <a:off x="3505200" y="2743200"/>
            <a:ext cx="2378075" cy="1654175"/>
          </a:xfrm>
          <a:prstGeom prst="rect">
            <a:avLst/>
          </a:prstGeom>
          <a:noFill/>
          <a:ln w="9525">
            <a:noFill/>
            <a:miter lim="800000"/>
            <a:headEnd/>
            <a:tailEnd/>
          </a:ln>
        </p:spPr>
      </p:pic>
      <p:sp>
        <p:nvSpPr>
          <p:cNvPr id="9" name="Cloud 8"/>
          <p:cNvSpPr/>
          <p:nvPr/>
        </p:nvSpPr>
        <p:spPr>
          <a:xfrm>
            <a:off x="2438400" y="1676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Cloud 9"/>
          <p:cNvSpPr/>
          <p:nvPr/>
        </p:nvSpPr>
        <p:spPr>
          <a:xfrm rot="11401522">
            <a:off x="5257800" y="17526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1" name="Cloud 10"/>
          <p:cNvSpPr/>
          <p:nvPr/>
        </p:nvSpPr>
        <p:spPr>
          <a:xfrm rot="908188">
            <a:off x="7686675" y="236855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2" name="Cloud 11"/>
          <p:cNvSpPr/>
          <p:nvPr/>
        </p:nvSpPr>
        <p:spPr>
          <a:xfrm rot="20434139">
            <a:off x="66675" y="2311400"/>
            <a:ext cx="1905000" cy="762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Tree>
    <p:extLst>
      <p:ext uri="{BB962C8B-B14F-4D97-AF65-F5344CB8AC3E}">
        <p14:creationId xmlns:p14="http://schemas.microsoft.com/office/powerpoint/2010/main" val="1667780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1345</Words>
  <Application>Microsoft Office PowerPoint</Application>
  <PresentationFormat>On-screen Show (4:3)</PresentationFormat>
  <Paragraphs>236</Paragraphs>
  <Slides>32</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ＭＳ Ｐゴシック</vt:lpstr>
      <vt:lpstr>ＭＳ Ｐゴシック</vt:lpstr>
      <vt:lpstr>SimSun</vt:lpstr>
      <vt:lpstr>55 Helvetica Roman</vt:lpstr>
      <vt:lpstr>75 Helvetica Bold</vt:lpstr>
      <vt:lpstr>Arial</vt:lpstr>
      <vt:lpstr>Arial Black</vt:lpstr>
      <vt:lpstr>Calibri</vt:lpstr>
      <vt:lpstr>Rockwell</vt:lpstr>
      <vt:lpstr>Symbol</vt:lpstr>
      <vt:lpstr>Tw Cen MT</vt:lpstr>
      <vt:lpstr>Office Theme</vt:lpstr>
      <vt:lpstr>Warm-Up</vt:lpstr>
      <vt:lpstr>What changes climate?</vt:lpstr>
      <vt:lpstr>Global Warming Vocabulary, </vt:lpstr>
      <vt:lpstr>GREENHOUSE EFFECT</vt:lpstr>
      <vt:lpstr>PowerPoint Presentation</vt:lpstr>
      <vt:lpstr>Why do we care? Just a few reasons:</vt:lpstr>
      <vt:lpstr>How does global warming (and then climate change) happen?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Now</vt:lpstr>
      <vt:lpstr>1000 Years of CO2 and  Global Warming</vt:lpstr>
      <vt:lpstr>Think about it…</vt:lpstr>
      <vt:lpstr>Global Warming</vt:lpstr>
      <vt:lpstr>Measuring Global Warming</vt:lpstr>
      <vt:lpstr>GREENHOUSE (Gases and their) EFFECT</vt:lpstr>
      <vt:lpstr>PowerPoint Presentation</vt:lpstr>
      <vt:lpstr>PowerPoint Presentation</vt:lpstr>
      <vt:lpstr>PowerPoint Presentation</vt:lpstr>
      <vt:lpstr>PowerPoint Presentation</vt:lpstr>
      <vt:lpstr>Effects of Global Warming</vt:lpstr>
      <vt:lpstr>Other Greenhouse Gases:</vt:lpstr>
      <vt:lpstr>Things We Can Do To Limit Our Impact:</vt:lpstr>
      <vt:lpstr>PowerPoint Presentation</vt:lpstr>
      <vt:lpstr>Brochure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 Get Paper and Start</dc:title>
  <dc:creator>A. Shimko</dc:creator>
  <cp:lastModifiedBy>Carpano, Safeya</cp:lastModifiedBy>
  <cp:revision>99</cp:revision>
  <dcterms:created xsi:type="dcterms:W3CDTF">2012-11-27T04:03:46Z</dcterms:created>
  <dcterms:modified xsi:type="dcterms:W3CDTF">2017-05-10T11:08:28Z</dcterms:modified>
</cp:coreProperties>
</file>