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394" r:id="rId2"/>
    <p:sldId id="268" r:id="rId3"/>
    <p:sldId id="269" r:id="rId4"/>
    <p:sldId id="303" r:id="rId5"/>
    <p:sldId id="317" r:id="rId6"/>
    <p:sldId id="318" r:id="rId7"/>
    <p:sldId id="272" r:id="rId8"/>
    <p:sldId id="395" r:id="rId9"/>
    <p:sldId id="390" r:id="rId10"/>
    <p:sldId id="397" r:id="rId11"/>
    <p:sldId id="398" r:id="rId12"/>
    <p:sldId id="296" r:id="rId13"/>
    <p:sldId id="291" r:id="rId14"/>
    <p:sldId id="391" r:id="rId15"/>
    <p:sldId id="278" r:id="rId16"/>
    <p:sldId id="321" r:id="rId17"/>
    <p:sldId id="32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1" autoAdjust="0"/>
    <p:restoredTop sz="94783" autoAdjust="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47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A1CFA-7531-4EFB-A0F7-03F71B85D2A3}" type="datetimeFigureOut">
              <a:rPr lang="en-US" smtClean="0"/>
              <a:pPr/>
              <a:t>5/9/2017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A2F3C-7A95-42E4-91CA-FA41141FD5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27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C8EFFF-0041-4C46-8C41-4ADEF4F2D90A}" type="slidenum">
              <a:rPr lang="en-US" smtClean="0">
                <a:ea typeface="ＭＳ Ｐゴシック" pitchFamily="48" charset="-128"/>
              </a:rPr>
              <a:pPr/>
              <a:t>2</a:t>
            </a:fld>
            <a:endParaRPr lang="en-US" dirty="0" smtClean="0"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7436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2B1A0BD4-CC43-4D76-AC5B-6DCE27BCFA37}" type="slidenum">
              <a:rPr lang="en-US" sz="1200"/>
              <a:pPr algn="r" eaLnBrk="0" hangingPunct="0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sz="1200" dirty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1703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08AD90C7-5730-4BE2-911D-57A4403271A8}" type="slidenum">
              <a:rPr lang="en-US" sz="1200"/>
              <a:pPr algn="r" eaLnBrk="0" hangingPunct="0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sz="1200" dirty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/>
              <a:t>http://www.pbs.org/wgbh/nova/education/viewing/3310_sun.html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82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164286-0600-4AAC-8BA3-A46FAA1035E2}" type="slidenum">
              <a:rPr lang="en-US" smtClean="0">
                <a:ea typeface="ＭＳ Ｐゴシック" pitchFamily="48" charset="-128"/>
              </a:rPr>
              <a:pPr/>
              <a:t>3</a:t>
            </a:fld>
            <a:endParaRPr lang="en-US" dirty="0" smtClean="0">
              <a:ea typeface="ＭＳ Ｐゴシック" pitchFamily="48" charset="-128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0697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E9B137-14E8-4074-9D69-E55D22E752E9}" type="slidenum">
              <a:rPr lang="en-US" smtClean="0">
                <a:ea typeface="ＭＳ Ｐゴシック" pitchFamily="48" charset="-128"/>
              </a:rPr>
              <a:pPr/>
              <a:t>4</a:t>
            </a:fld>
            <a:endParaRPr lang="en-US" dirty="0" smtClean="0">
              <a:ea typeface="ＭＳ Ｐゴシック" pitchFamily="48" charset="-128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4922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963539-C8CA-4E37-90B7-D8D5BBA97262}" type="slidenum">
              <a:rPr lang="en-US" smtClean="0">
                <a:ea typeface="ＭＳ Ｐゴシック" pitchFamily="48" charset="-128"/>
              </a:rPr>
              <a:pPr/>
              <a:t>5</a:t>
            </a:fld>
            <a:endParaRPr lang="en-US" dirty="0" smtClean="0">
              <a:ea typeface="ＭＳ Ｐゴシック" pitchFamily="48" charset="-128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9386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8A3A17-8E6B-4633-BCEC-3892D80BB07F}" type="slidenum">
              <a:rPr lang="en-US" smtClean="0">
                <a:ea typeface="ＭＳ Ｐゴシック" pitchFamily="48" charset="-128"/>
              </a:rPr>
              <a:pPr/>
              <a:t>6</a:t>
            </a:fld>
            <a:endParaRPr lang="en-US" dirty="0" smtClean="0">
              <a:ea typeface="ＭＳ Ｐゴシック" pitchFamily="48" charset="-128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3031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5D7E60-DB31-4B1B-AC14-A10F5BF50177}" type="slidenum">
              <a:rPr lang="en-US" smtClean="0">
                <a:ea typeface="ＭＳ Ｐゴシック" pitchFamily="48" charset="-128"/>
              </a:rPr>
              <a:pPr/>
              <a:t>7</a:t>
            </a:fld>
            <a:endParaRPr lang="en-US" dirty="0" smtClean="0"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48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F73AD5-C232-4157-8D33-865C60B60BB5}" type="slidenum">
              <a:rPr lang="en-US" smtClean="0">
                <a:ea typeface="ＭＳ Ｐゴシック" pitchFamily="48" charset="-128"/>
              </a:rPr>
              <a:pPr/>
              <a:t>12</a:t>
            </a:fld>
            <a:endParaRPr lang="en-US" dirty="0" smtClean="0"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719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EDA252-9B44-47C8-BBD5-54FF5F6E8AC0}" type="slidenum">
              <a:rPr lang="en-US" smtClean="0">
                <a:ea typeface="ＭＳ Ｐゴシック" pitchFamily="48" charset="-128"/>
              </a:rPr>
              <a:pPr/>
              <a:t>13</a:t>
            </a:fld>
            <a:endParaRPr lang="en-US" dirty="0" smtClean="0">
              <a:ea typeface="ＭＳ Ｐゴシック" pitchFamily="48" charset="-128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5009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342E50-3D32-4FA1-8922-6F09B8321E52}" type="slidenum">
              <a:rPr lang="en-US" smtClean="0">
                <a:ea typeface="ＭＳ Ｐゴシック" pitchFamily="48" charset="-128"/>
              </a:rPr>
              <a:pPr/>
              <a:t>15</a:t>
            </a:fld>
            <a:endParaRPr lang="en-US" dirty="0" smtClean="0"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6641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7C22-9424-42AF-A66A-657AF355A486}" type="datetimeFigureOut">
              <a:rPr lang="en-US" smtClean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6735-D90C-479D-9B02-0655E2E75F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7C22-9424-42AF-A66A-657AF355A486}" type="datetimeFigureOut">
              <a:rPr lang="en-US" smtClean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6735-D90C-479D-9B02-0655E2E75F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7C22-9424-42AF-A66A-657AF355A486}" type="datetimeFigureOut">
              <a:rPr lang="en-US" smtClean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6735-D90C-479D-9B02-0655E2E75F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601A3-E170-4DC1-8307-AC8F72260A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7C22-9424-42AF-A66A-657AF355A486}" type="datetimeFigureOut">
              <a:rPr lang="en-US" smtClean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6735-D90C-479D-9B02-0655E2E75F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7C22-9424-42AF-A66A-657AF355A486}" type="datetimeFigureOut">
              <a:rPr lang="en-US" smtClean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6735-D90C-479D-9B02-0655E2E75F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7C22-9424-42AF-A66A-657AF355A486}" type="datetimeFigureOut">
              <a:rPr lang="en-US" smtClean="0"/>
              <a:pPr/>
              <a:t>5/9/2017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6735-D90C-479D-9B02-0655E2E75F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7C22-9424-42AF-A66A-657AF355A486}" type="datetimeFigureOut">
              <a:rPr lang="en-US" smtClean="0"/>
              <a:pPr/>
              <a:t>5/9/2017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6735-D90C-479D-9B02-0655E2E75F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7C22-9424-42AF-A66A-657AF355A486}" type="datetimeFigureOut">
              <a:rPr lang="en-US" smtClean="0"/>
              <a:pPr/>
              <a:t>5/9/2017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6735-D90C-479D-9B02-0655E2E75F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7C22-9424-42AF-A66A-657AF355A486}" type="datetimeFigureOut">
              <a:rPr lang="en-US" smtClean="0"/>
              <a:pPr/>
              <a:t>5/9/2017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6735-D90C-479D-9B02-0655E2E75F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7C22-9424-42AF-A66A-657AF355A486}" type="datetimeFigureOut">
              <a:rPr lang="en-US" smtClean="0"/>
              <a:pPr/>
              <a:t>5/9/2017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6735-D90C-479D-9B02-0655E2E75F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7C22-9424-42AF-A66A-657AF355A486}" type="datetimeFigureOut">
              <a:rPr lang="en-US" smtClean="0"/>
              <a:pPr/>
              <a:t>5/9/2017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6735-D90C-479D-9B02-0655E2E75F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B7C22-9424-42AF-A66A-657AF355A486}" type="datetimeFigureOut">
              <a:rPr lang="en-US" smtClean="0"/>
              <a:pPr/>
              <a:t>5/9/2017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96735-D90C-479D-9B02-0655E2E75F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lobalcarbonatlas.org/?q=en/emission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0"/>
            <a:ext cx="7086600" cy="990600"/>
          </a:xfrm>
        </p:spPr>
        <p:txBody>
          <a:bodyPr/>
          <a:lstStyle/>
          <a:p>
            <a:r>
              <a:rPr lang="en-US" dirty="0" smtClean="0"/>
              <a:t>Human Impact on Climate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6" name="Picture 4" descr="http://www.globalwarmingart.com/images/1/1c/McCarty_Glaci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33372"/>
            <a:ext cx="8382000" cy="5924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4" name="Picture 4" descr="http://media.npr.org/assets/img/2013/05/30/sumatra_deforestation1_custom-39040cba07f740c9627ec3f75c5fd0982029db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30637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914400" y="381000"/>
            <a:ext cx="7772400" cy="1828800"/>
          </a:xfrm>
        </p:spPr>
        <p:txBody>
          <a:bodyPr/>
          <a:lstStyle/>
          <a:p>
            <a:pPr eaLnBrk="1" hangingPunct="1"/>
            <a:r>
              <a:rPr lang="en-US" sz="2600" b="1" u="sng" dirty="0" smtClean="0"/>
              <a:t>Global warming: </a:t>
            </a:r>
            <a:r>
              <a:rPr lang="en-US" sz="2600" dirty="0" smtClean="0"/>
              <a:t>global temperatures rises due to increase in CO2 levels.  Can cause sea level rise.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37890" name="Picture 2" descr="http://www.johnenglander.net/sites/default/files/images/CO2-Temperature%20420%20k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787558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http://www.giantfreakinrobot.com/wp-content/uploads/2013/08/causes-of-global-warm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3708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http://static.guim.co.uk/sys-images/Guardian/Pix/pictures/2009/4/13/1239658658165/Path-of-global-warming-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362200"/>
            <a:ext cx="5207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1" descr="1908"/>
          <p:cNvPicPr>
            <a:picLocks noChangeAspect="1" noChangeArrowheads="1"/>
          </p:cNvPicPr>
          <p:nvPr/>
        </p:nvPicPr>
        <p:blipFill>
          <a:blip r:embed="rId3" cstate="print"/>
          <a:srcRect b="2071"/>
          <a:stretch>
            <a:fillRect/>
          </a:stretch>
        </p:blipFill>
        <p:spPr bwMode="auto">
          <a:xfrm>
            <a:off x="4602163" y="1219200"/>
            <a:ext cx="44227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3733800"/>
            <a:ext cx="2895600" cy="1066800"/>
          </a:xfrm>
        </p:spPr>
        <p:txBody>
          <a:bodyPr/>
          <a:lstStyle/>
          <a:p>
            <a:pPr algn="ctr" eaLnBrk="1" hangingPunct="1"/>
            <a:r>
              <a:rPr lang="en-US" sz="2000" b="0" dirty="0" smtClean="0">
                <a:solidFill>
                  <a:schemeClr val="tx1"/>
                </a:solidFill>
              </a:rPr>
              <a:t>Areas of Florida to flood if average sea level rises by one meter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28600" y="1219200"/>
            <a:ext cx="441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  <a:defRPr/>
            </a:pPr>
            <a:r>
              <a:rPr lang="en-US" sz="2800" kern="0" dirty="0">
                <a:latin typeface="+mn-lt"/>
                <a:ea typeface="MS PGothic" pitchFamily="34" charset="-128"/>
              </a:rPr>
              <a:t>13% of the world’s urban population lives near sea level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  <a:defRPr/>
            </a:pPr>
            <a:endParaRPr lang="en-US" sz="1200" kern="0" dirty="0">
              <a:latin typeface="+mn-lt"/>
              <a:ea typeface="MS PGothic" pitchFamily="34" charset="-128"/>
            </a:endParaRP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  <a:defRPr/>
            </a:pPr>
            <a:r>
              <a:rPr lang="en-US" sz="2800" kern="0" dirty="0">
                <a:latin typeface="+mn-lt"/>
                <a:ea typeface="MS PGothic" pitchFamily="34" charset="-128"/>
              </a:rPr>
              <a:t>Many cities would be devastated by even relatively small increases in sea level</a:t>
            </a:r>
          </a:p>
        </p:txBody>
      </p:sp>
      <p:pic>
        <p:nvPicPr>
          <p:cNvPr id="44037" name="Picture 6" descr="http://www.safewatersource.org/images/rising_sea_water_levels_2_lky8.jpg"/>
          <p:cNvPicPr>
            <a:picLocks noChangeAspect="1" noChangeArrowheads="1"/>
          </p:cNvPicPr>
          <p:nvPr/>
        </p:nvPicPr>
        <p:blipFill>
          <a:blip r:embed="rId4" cstate="print"/>
          <a:srcRect b="66847"/>
          <a:stretch>
            <a:fillRect/>
          </a:stretch>
        </p:blipFill>
        <p:spPr bwMode="auto">
          <a:xfrm>
            <a:off x="228600" y="5029200"/>
            <a:ext cx="24352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8" descr="http://www.safewatersource.org/images/rising_sea_water_levels_2_lky8.jpg"/>
          <p:cNvPicPr>
            <a:picLocks noChangeAspect="1" noChangeArrowheads="1"/>
          </p:cNvPicPr>
          <p:nvPr/>
        </p:nvPicPr>
        <p:blipFill>
          <a:blip r:embed="rId4" cstate="print"/>
          <a:srcRect t="33153" b="33694"/>
          <a:stretch>
            <a:fillRect/>
          </a:stretch>
        </p:blipFill>
        <p:spPr bwMode="auto">
          <a:xfrm>
            <a:off x="3276600" y="4991100"/>
            <a:ext cx="24955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10" descr="http://www.safewatersource.org/images/rising_sea_water_levels_2_lky8.jpg"/>
          <p:cNvPicPr>
            <a:picLocks noChangeAspect="1" noChangeArrowheads="1"/>
          </p:cNvPicPr>
          <p:nvPr/>
        </p:nvPicPr>
        <p:blipFill>
          <a:blip r:embed="rId4" cstate="print"/>
          <a:srcRect t="67747"/>
          <a:stretch>
            <a:fillRect/>
          </a:stretch>
        </p:blipFill>
        <p:spPr bwMode="auto">
          <a:xfrm>
            <a:off x="6419850" y="5033963"/>
            <a:ext cx="2495550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Right Arrow 8"/>
          <p:cNvSpPr>
            <a:spLocks noChangeArrowheads="1"/>
          </p:cNvSpPr>
          <p:nvPr/>
        </p:nvSpPr>
        <p:spPr bwMode="auto">
          <a:xfrm>
            <a:off x="2819400" y="5638800"/>
            <a:ext cx="304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dirty="0"/>
          </a:p>
        </p:txBody>
      </p:sp>
      <p:sp>
        <p:nvSpPr>
          <p:cNvPr id="44041" name="Right Arrow 9"/>
          <p:cNvSpPr>
            <a:spLocks noChangeArrowheads="1"/>
          </p:cNvSpPr>
          <p:nvPr/>
        </p:nvSpPr>
        <p:spPr bwMode="auto">
          <a:xfrm>
            <a:off x="5943600" y="5638800"/>
            <a:ext cx="304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228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3200" b="1" i="1" kern="0" dirty="0">
                <a:latin typeface="+mj-lt"/>
                <a:ea typeface="MS PGothic" pitchFamily="34" charset="-128"/>
                <a:cs typeface="+mj-cs"/>
              </a:rPr>
              <a:t>Sea Levels Are Rising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7338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733800"/>
            <a:ext cx="44196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1" descr="1906"/>
          <p:cNvPicPr>
            <a:picLocks noChangeAspect="1" noChangeArrowheads="1"/>
          </p:cNvPicPr>
          <p:nvPr/>
        </p:nvPicPr>
        <p:blipFill>
          <a:blip r:embed="rId5" cstate="print"/>
          <a:srcRect t="2864" b="7225"/>
          <a:stretch>
            <a:fillRect/>
          </a:stretch>
        </p:blipFill>
        <p:spPr bwMode="auto">
          <a:xfrm>
            <a:off x="768350" y="1143000"/>
            <a:ext cx="761365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i="1" dirty="0" smtClean="0"/>
              <a:t>Ice and Snow Are Melting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Contributions to sea level rise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ct val="50000"/>
              </a:spcBef>
              <a:buNone/>
            </a:pPr>
            <a:r>
              <a:rPr lang="en-US" sz="2800" b="1" dirty="0" smtClean="0"/>
              <a:t>Thermal Expansion of seawater </a:t>
            </a:r>
            <a:r>
              <a:rPr lang="en-US" sz="2800" dirty="0" smtClean="0"/>
              <a:t>- As </a:t>
            </a:r>
            <a:r>
              <a:rPr lang="en-US" sz="2800" dirty="0"/>
              <a:t>water molecules heat up, they expand and take </a:t>
            </a:r>
            <a:r>
              <a:rPr lang="en-US" sz="2800" dirty="0" smtClean="0"/>
              <a:t>up more </a:t>
            </a:r>
            <a:r>
              <a:rPr lang="en-US" sz="2800" dirty="0"/>
              <a:t>space, causing sea levels to </a:t>
            </a:r>
            <a:r>
              <a:rPr lang="en-US" sz="2800" dirty="0" smtClean="0"/>
              <a:t>rise</a:t>
            </a:r>
          </a:p>
          <a:p>
            <a:pPr marL="457200" indent="-457200">
              <a:spcBef>
                <a:spcPct val="50000"/>
              </a:spcBef>
            </a:pPr>
            <a:r>
              <a:rPr lang="en-US" sz="2800" dirty="0" smtClean="0"/>
              <a:t>Rise in </a:t>
            </a:r>
            <a:r>
              <a:rPr lang="en-US" sz="2800" b="1" dirty="0" smtClean="0"/>
              <a:t>global temperatures</a:t>
            </a:r>
          </a:p>
          <a:p>
            <a:pPr marL="457200" indent="-457200">
              <a:spcBef>
                <a:spcPct val="50000"/>
              </a:spcBef>
            </a:pPr>
            <a:r>
              <a:rPr lang="en-US" sz="2800" dirty="0" smtClean="0"/>
              <a:t>Melting of </a:t>
            </a:r>
            <a:r>
              <a:rPr lang="en-US" sz="2800" b="1" dirty="0" smtClean="0"/>
              <a:t>glaciers and ice caps</a:t>
            </a:r>
          </a:p>
          <a:p>
            <a:pPr marL="857250" lvl="1" indent="-457200">
              <a:spcBef>
                <a:spcPct val="50000"/>
              </a:spcBef>
            </a:pPr>
            <a:r>
              <a:rPr lang="en-US" sz="2400" dirty="0" smtClean="0"/>
              <a:t>Adds </a:t>
            </a:r>
            <a:r>
              <a:rPr lang="en-US" sz="2400" dirty="0"/>
              <a:t>tons of fresh water to the </a:t>
            </a:r>
            <a:r>
              <a:rPr lang="en-US" sz="2400" dirty="0" smtClean="0"/>
              <a:t>oceans</a:t>
            </a:r>
          </a:p>
          <a:p>
            <a:pPr marL="457200" indent="-457200">
              <a:spcBef>
                <a:spcPct val="50000"/>
              </a:spcBef>
              <a:buNone/>
            </a:pPr>
            <a:r>
              <a:rPr lang="en-US" sz="2800" dirty="0" smtClean="0"/>
              <a:t>A recent study says oceans will rise between 2.5 and 6.5 feet by 2100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i="1" dirty="0" smtClean="0"/>
              <a:t>Can the Oceans Save Us?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991600" cy="5257800"/>
          </a:xfrm>
        </p:spPr>
        <p:txBody>
          <a:bodyPr>
            <a:normAutofit/>
          </a:bodyPr>
          <a:lstStyle/>
          <a:p>
            <a:pPr marL="342900" lvl="1" indent="-342900" eaLnBrk="1" hangingPunct="1">
              <a:buFont typeface="Wingdings" pitchFamily="2" charset="2"/>
              <a:buChar char="§"/>
              <a:defRPr/>
            </a:pPr>
            <a:r>
              <a:rPr lang="en-US" sz="2800" dirty="0" smtClean="0">
                <a:ea typeface="MS PGothic" pitchFamily="34" charset="-128"/>
              </a:rPr>
              <a:t>The oceans can absorb large amounts of CO</a:t>
            </a:r>
            <a:r>
              <a:rPr lang="en-US" sz="2800" baseline="-25000" dirty="0" smtClean="0">
                <a:ea typeface="MS PGothic" pitchFamily="34" charset="-128"/>
              </a:rPr>
              <a:t>2</a:t>
            </a:r>
            <a:endParaRPr lang="en-US" sz="2800" dirty="0" smtClean="0">
              <a:ea typeface="MS PGothic" pitchFamily="34" charset="-128"/>
            </a:endParaRPr>
          </a:p>
          <a:p>
            <a:pPr eaLnBrk="1" hangingPunct="1">
              <a:defRPr/>
            </a:pPr>
            <a:r>
              <a:rPr lang="en-US" i="1" u="sng" dirty="0" smtClean="0">
                <a:ea typeface="MS PGothic" pitchFamily="34" charset="-128"/>
              </a:rPr>
              <a:t>Problems</a:t>
            </a:r>
            <a:r>
              <a:rPr lang="en-US" dirty="0" smtClean="0">
                <a:ea typeface="MS PGothic" pitchFamily="34" charset="-128"/>
              </a:rPr>
              <a:t>:</a:t>
            </a:r>
          </a:p>
          <a:p>
            <a:pPr lvl="1" eaLnBrk="1" hangingPunct="1">
              <a:buFont typeface="Times" pitchFamily="84" charset="0"/>
              <a:buChar char="•"/>
              <a:defRPr/>
            </a:pPr>
            <a:r>
              <a:rPr lang="en-US" dirty="0" smtClean="0">
                <a:ea typeface="MS PGothic" pitchFamily="34" charset="-128"/>
              </a:rPr>
              <a:t>The </a:t>
            </a:r>
            <a:r>
              <a:rPr lang="en-US" b="1" dirty="0" smtClean="0">
                <a:ea typeface="MS PGothic" pitchFamily="34" charset="-128"/>
              </a:rPr>
              <a:t>warmer water </a:t>
            </a:r>
            <a:r>
              <a:rPr lang="en-US" dirty="0" smtClean="0">
                <a:ea typeface="MS PGothic" pitchFamily="34" charset="-128"/>
              </a:rPr>
              <a:t>is, the </a:t>
            </a:r>
            <a:r>
              <a:rPr lang="en-US" b="1" dirty="0" smtClean="0">
                <a:ea typeface="MS PGothic" pitchFamily="34" charset="-128"/>
              </a:rPr>
              <a:t>less CO</a:t>
            </a:r>
            <a:r>
              <a:rPr lang="en-US" b="1" baseline="-25000" dirty="0" smtClean="0">
                <a:ea typeface="MS PGothic" pitchFamily="34" charset="-128"/>
              </a:rPr>
              <a:t>2 </a:t>
            </a:r>
            <a:r>
              <a:rPr lang="en-US" dirty="0" smtClean="0">
                <a:ea typeface="MS PGothic" pitchFamily="34" charset="-128"/>
              </a:rPr>
              <a:t>it can hold</a:t>
            </a:r>
          </a:p>
          <a:p>
            <a:pPr lvl="1" eaLnBrk="1" hangingPunct="1">
              <a:buFont typeface="Times" pitchFamily="84" charset="0"/>
              <a:buChar char="•"/>
              <a:defRPr/>
            </a:pPr>
            <a:r>
              <a:rPr lang="en-US" dirty="0" smtClean="0">
                <a:ea typeface="MS PGothic" pitchFamily="34" charset="-128"/>
              </a:rPr>
              <a:t>CO</a:t>
            </a:r>
            <a:r>
              <a:rPr lang="en-US" baseline="-25000" dirty="0" smtClean="0">
                <a:ea typeface="MS PGothic" pitchFamily="34" charset="-128"/>
              </a:rPr>
              <a:t>2</a:t>
            </a:r>
            <a:r>
              <a:rPr lang="en-US" dirty="0" smtClean="0">
                <a:ea typeface="MS PGothic" pitchFamily="34" charset="-128"/>
              </a:rPr>
              <a:t> levels increase ocean acidity</a:t>
            </a:r>
          </a:p>
          <a:p>
            <a:pPr lvl="2" eaLnBrk="1" hangingPunct="1">
              <a:buFont typeface="Times" pitchFamily="84" charset="0"/>
              <a:buChar char="•"/>
              <a:defRPr/>
            </a:pPr>
            <a:r>
              <a:rPr lang="en-US" sz="2200" dirty="0" smtClean="0">
                <a:ea typeface="MS PGothic" pitchFamily="34" charset="-128"/>
              </a:rPr>
              <a:t>Effect on coral reefs – dissolves the calcium carbonate</a:t>
            </a:r>
          </a:p>
        </p:txBody>
      </p:sp>
      <p:pic>
        <p:nvPicPr>
          <p:cNvPr id="182274" name="Picture 2" descr="http://0.static.wix.com/media/c3f0cf_86ea90accfbbe064f30d288853f6ef77.jpg_1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Why is Global Climate Change Hard to Stop?</a:t>
            </a:r>
          </a:p>
          <a:p>
            <a:pPr eaLnBrk="1" hangingPunct="1"/>
            <a:endParaRPr lang="en-US" sz="1200" dirty="0" smtClean="0"/>
          </a:p>
          <a:p>
            <a:pPr lvl="1" eaLnBrk="1" hangingPunct="1"/>
            <a:r>
              <a:rPr lang="en-US" dirty="0" smtClean="0"/>
              <a:t>Global</a:t>
            </a:r>
          </a:p>
          <a:p>
            <a:pPr lvl="1" eaLnBrk="1" hangingPunct="1"/>
            <a:r>
              <a:rPr lang="en-US" dirty="0" smtClean="0"/>
              <a:t>Long term</a:t>
            </a:r>
          </a:p>
          <a:p>
            <a:pPr lvl="1" eaLnBrk="1" hangingPunct="1"/>
            <a:r>
              <a:rPr lang="en-US" b="1" dirty="0" smtClean="0"/>
              <a:t>Political</a:t>
            </a:r>
          </a:p>
          <a:p>
            <a:pPr lvl="1" eaLnBrk="1" hangingPunct="1"/>
            <a:r>
              <a:rPr lang="en-US" dirty="0" smtClean="0"/>
              <a:t>Uneven resources</a:t>
            </a:r>
          </a:p>
          <a:p>
            <a:pPr lvl="1" eaLnBrk="1" hangingPunct="1"/>
            <a:r>
              <a:rPr lang="en-US" dirty="0" smtClean="0"/>
              <a:t>Impact to the economy and </a:t>
            </a:r>
            <a:r>
              <a:rPr lang="en-US" b="1" dirty="0" smtClean="0"/>
              <a:t>lifestyles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our options?</a:t>
            </a:r>
            <a:endParaRPr lang="en-US" dirty="0"/>
          </a:p>
        </p:txBody>
      </p:sp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55093"/>
          </a:xfrm>
        </p:spPr>
        <p:txBody>
          <a:bodyPr>
            <a:spAutoFit/>
          </a:bodyPr>
          <a:lstStyle/>
          <a:p>
            <a:pPr eaLnBrk="1" hangingPunct="1"/>
            <a:r>
              <a:rPr lang="en-US" sz="2600" b="1" i="1" dirty="0" smtClean="0"/>
              <a:t>Mitigation</a:t>
            </a:r>
            <a:r>
              <a:rPr lang="en-US" sz="2600" dirty="0" smtClean="0"/>
              <a:t> – the act of decreasing or reducing something</a:t>
            </a:r>
          </a:p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600" dirty="0" smtClean="0"/>
              <a:t>What can we do?</a:t>
            </a:r>
          </a:p>
          <a:p>
            <a:pPr lvl="1" eaLnBrk="1" hangingPunct="1"/>
            <a:r>
              <a:rPr lang="en-US" sz="2400" b="1" u="sng" dirty="0" smtClean="0"/>
              <a:t>Reduce Greenhouse Gases</a:t>
            </a:r>
          </a:p>
          <a:p>
            <a:pPr lvl="1" eaLnBrk="1" hangingPunct="1"/>
            <a:r>
              <a:rPr lang="en-US" sz="2400" dirty="0" smtClean="0"/>
              <a:t>Improve Energy Efficiency  </a:t>
            </a:r>
          </a:p>
          <a:p>
            <a:pPr lvl="1" eaLnBrk="1" hangingPunct="1"/>
            <a:r>
              <a:rPr lang="en-US" sz="2400" dirty="0" smtClean="0"/>
              <a:t>Renewable Energy</a:t>
            </a:r>
          </a:p>
          <a:p>
            <a:pPr lvl="1" eaLnBrk="1" hangingPunct="1"/>
            <a:r>
              <a:rPr lang="en-US" sz="2400" b="1" dirty="0" smtClean="0"/>
              <a:t>Reduce, Reuse, Recycle</a:t>
            </a:r>
          </a:p>
          <a:p>
            <a:pPr lvl="1" eaLnBrk="1" hangingPunct="1"/>
            <a:r>
              <a:rPr lang="en-US" sz="2400" dirty="0" smtClean="0"/>
              <a:t>Know and Reduce Your Carbon </a:t>
            </a:r>
            <a:endParaRPr lang="en-US" sz="2400" dirty="0"/>
          </a:p>
          <a:p>
            <a:pPr lvl="1" eaLnBrk="1" hangingPunct="1">
              <a:buNone/>
            </a:pPr>
            <a:r>
              <a:rPr lang="en-US" sz="2400" dirty="0" smtClean="0"/>
              <a:t>Footprint</a:t>
            </a:r>
          </a:p>
          <a:p>
            <a:pPr lvl="1" eaLnBrk="1" hangingPunct="1"/>
            <a:endParaRPr lang="en-US" sz="2400" dirty="0" smtClean="0"/>
          </a:p>
        </p:txBody>
      </p:sp>
      <p:pic>
        <p:nvPicPr>
          <p:cNvPr id="4" name="Picture1" descr="1913"/>
          <p:cNvPicPr>
            <a:picLocks noChangeAspect="1" noChangeArrowheads="1"/>
          </p:cNvPicPr>
          <p:nvPr/>
        </p:nvPicPr>
        <p:blipFill>
          <a:blip r:embed="rId3" cstate="print"/>
          <a:srcRect t="5714" b="2856"/>
          <a:stretch>
            <a:fillRect/>
          </a:stretch>
        </p:blipFill>
        <p:spPr bwMode="auto">
          <a:xfrm>
            <a:off x="5638800" y="2057400"/>
            <a:ext cx="3048000" cy="471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i="1" dirty="0" smtClean="0"/>
              <a:t>Review Slide – Greenhouse Effect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5410200"/>
            <a:ext cx="8610600" cy="1143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/>
              <a:t>The Earth’s average temp is 57º F (14º C)</a:t>
            </a:r>
          </a:p>
          <a:p>
            <a:pPr lvl="1" eaLnBrk="1" hangingPunct="1"/>
            <a:r>
              <a:rPr lang="en-US" sz="2200" dirty="0" smtClean="0"/>
              <a:t>Without the natural greenhouse effect the average temp. would be -2º F (-19º C)</a:t>
            </a:r>
          </a:p>
        </p:txBody>
      </p:sp>
      <p:pic>
        <p:nvPicPr>
          <p:cNvPr id="5" name="Picture 5" descr="http://croesy-gcse-geography.doomby.com/medias/images/greenhouseeffe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114" y="990600"/>
            <a:ext cx="791977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i="1" dirty="0" smtClean="0"/>
              <a:t>4 Greenhouse Gases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839200" cy="5029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2800" dirty="0" smtClean="0"/>
          </a:p>
          <a:p>
            <a:pPr lvl="1">
              <a:lnSpc>
                <a:spcPct val="80000"/>
              </a:lnSpc>
            </a:pPr>
            <a:r>
              <a:rPr lang="en-US" b="1" dirty="0" smtClean="0"/>
              <a:t>Water Vapor </a:t>
            </a:r>
            <a:r>
              <a:rPr lang="en-US" dirty="0" smtClean="0"/>
              <a:t>(</a:t>
            </a:r>
            <a:r>
              <a:rPr lang="en-US" b="1" dirty="0" smtClean="0"/>
              <a:t>H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r>
              <a:rPr lang="en-US" dirty="0" smtClean="0"/>
              <a:t>): Water Cycle</a:t>
            </a:r>
          </a:p>
          <a:p>
            <a:pPr lvl="1">
              <a:lnSpc>
                <a:spcPct val="80000"/>
              </a:lnSpc>
            </a:pPr>
            <a:endParaRPr lang="en-US" b="1" dirty="0" smtClean="0"/>
          </a:p>
          <a:p>
            <a:pPr lvl="1">
              <a:lnSpc>
                <a:spcPct val="80000"/>
              </a:lnSpc>
            </a:pPr>
            <a:r>
              <a:rPr lang="en-US" b="1" dirty="0" smtClean="0"/>
              <a:t>Carbon Dioxide </a:t>
            </a:r>
            <a:r>
              <a:rPr lang="en-US" dirty="0" smtClean="0"/>
              <a:t>(</a:t>
            </a:r>
            <a:r>
              <a:rPr lang="en-US" b="1" dirty="0" smtClean="0"/>
              <a:t>CO</a:t>
            </a:r>
            <a:r>
              <a:rPr lang="en-US" b="1" baseline="-25000" dirty="0" smtClean="0"/>
              <a:t>2</a:t>
            </a:r>
            <a:r>
              <a:rPr lang="en-US" dirty="0" smtClean="0"/>
              <a:t>): Sources: burning of fossil fuels, solid waste, trees and wood products, etc. Sinks: plants and oceans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b="1" dirty="0" smtClean="0"/>
              <a:t>Methane </a:t>
            </a:r>
            <a:r>
              <a:rPr lang="en-US" dirty="0" smtClean="0"/>
              <a:t>(</a:t>
            </a:r>
            <a:r>
              <a:rPr lang="en-US" b="1" dirty="0" smtClean="0"/>
              <a:t>CH</a:t>
            </a:r>
            <a:r>
              <a:rPr lang="en-US" b="1" baseline="-25000" dirty="0" smtClean="0"/>
              <a:t>4</a:t>
            </a:r>
            <a:r>
              <a:rPr lang="en-US" dirty="0" smtClean="0"/>
              <a:t>): fossil fuels, livestock, decay of waste in landfills.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b="1" dirty="0" smtClean="0"/>
              <a:t>Nitrous Oxide </a:t>
            </a:r>
            <a:r>
              <a:rPr lang="en-US" dirty="0" smtClean="0"/>
              <a:t>(</a:t>
            </a:r>
            <a:r>
              <a:rPr lang="en-US" b="1" dirty="0" smtClean="0"/>
              <a:t>N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r>
              <a:rPr lang="en-US" dirty="0" smtClean="0"/>
              <a:t>): agriculture, industries, fossil fuels, and solid waste.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i="1" dirty="0" smtClean="0"/>
              <a:t>Climate Change Will Threaten </a:t>
            </a:r>
            <a:br>
              <a:rPr lang="en-US" i="1" dirty="0" smtClean="0"/>
            </a:br>
            <a:r>
              <a:rPr lang="en-US" i="1" dirty="0" smtClean="0"/>
              <a:t>the Health of Many People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839200" cy="4495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Global warming will increase human deaths from:</a:t>
            </a:r>
          </a:p>
          <a:p>
            <a:pPr lvl="1" eaLnBrk="1" hangingPunct="1"/>
            <a:r>
              <a:rPr lang="en-US" sz="2400" dirty="0" smtClean="0"/>
              <a:t>Heat stroke</a:t>
            </a:r>
          </a:p>
          <a:p>
            <a:pPr lvl="1" eaLnBrk="1" hangingPunct="1"/>
            <a:r>
              <a:rPr lang="en-US" sz="2400" dirty="0" smtClean="0"/>
              <a:t>Increased flooding</a:t>
            </a:r>
          </a:p>
          <a:p>
            <a:pPr lvl="1" eaLnBrk="1" hangingPunct="1"/>
            <a:r>
              <a:rPr lang="en-US" sz="2400" dirty="0" smtClean="0"/>
              <a:t>Malnutrition and starvation from disruption of food supply</a:t>
            </a:r>
          </a:p>
          <a:p>
            <a:pPr lvl="1" eaLnBrk="1" hangingPunct="1"/>
            <a:r>
              <a:rPr lang="en-US" sz="2400" dirty="0" smtClean="0"/>
              <a:t>Spread of tropical diseases to temperate regions</a:t>
            </a:r>
          </a:p>
          <a:p>
            <a:pPr lvl="1" eaLnBrk="1" hangingPunct="1"/>
            <a:r>
              <a:rPr lang="en-US" sz="2400" dirty="0" smtClean="0"/>
              <a:t>More insects, microbes, toxic molds, and fungi</a:t>
            </a:r>
          </a:p>
          <a:p>
            <a:pPr lvl="1" eaLnBrk="1" hangingPunct="1"/>
            <a:r>
              <a:rPr lang="en-US" sz="2400" dirty="0" smtClean="0"/>
              <a:t>Increase in some forms of air pollution, more O</a:t>
            </a:r>
            <a:r>
              <a:rPr lang="en-US" sz="2400" baseline="-25000" dirty="0" smtClean="0"/>
              <a:t>3</a:t>
            </a:r>
          </a:p>
          <a:p>
            <a:pPr lvl="1" eaLnBrk="1" hangingPunct="1"/>
            <a:r>
              <a:rPr lang="en-US" sz="2400" dirty="0" smtClean="0"/>
              <a:t>Decreased amount of vital natural capital</a:t>
            </a:r>
          </a:p>
          <a:p>
            <a:pPr lvl="1" eaLnBrk="1" hangingPunct="1"/>
            <a:r>
              <a:rPr lang="en-US" sz="2400" dirty="0" smtClean="0"/>
              <a:t>Increased number of environmental refugees</a:t>
            </a:r>
          </a:p>
          <a:p>
            <a:pPr lvl="1" eaLnBrk="1" hangingPunct="1"/>
            <a:r>
              <a:rPr lang="en-US" sz="2400" dirty="0" smtClean="0"/>
              <a:t>Increased poverty</a:t>
            </a:r>
          </a:p>
        </p:txBody>
      </p:sp>
      <p:pic>
        <p:nvPicPr>
          <p:cNvPr id="51203" name="Picture 2" descr="http://www.scientificamerican.com/media/inline/global-warming-and-health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105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 descr="http://mediamythalert.files.wordpress.com/2010/08/new-orleans-flooding.jpg"/>
          <p:cNvPicPr>
            <a:picLocks noChangeAspect="1" noChangeArrowheads="1"/>
          </p:cNvPicPr>
          <p:nvPr/>
        </p:nvPicPr>
        <p:blipFill>
          <a:blip r:embed="rId4" cstate="print"/>
          <a:srcRect t="28333" b="13333"/>
          <a:stretch>
            <a:fillRect/>
          </a:stretch>
        </p:blipFill>
        <p:spPr bwMode="auto">
          <a:xfrm>
            <a:off x="4572000" y="5357813"/>
            <a:ext cx="2743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365125" y="115888"/>
            <a:ext cx="1938338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C6600"/>
                </a:solidFill>
              </a:rPr>
              <a:t>DROUGHTS</a:t>
            </a: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685800"/>
            <a:ext cx="414813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90600" y="685800"/>
            <a:ext cx="3532188" cy="5486400"/>
          </a:xfrm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1066800" y="700088"/>
            <a:ext cx="175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8F8F8"/>
                </a:solidFill>
              </a:rPr>
              <a:t>Southern Africa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124200" y="1828800"/>
            <a:ext cx="2895600" cy="1981200"/>
            <a:chOff x="1728" y="1584"/>
            <a:chExt cx="1824" cy="1248"/>
          </a:xfrm>
        </p:grpSpPr>
        <p:pic>
          <p:nvPicPr>
            <p:cNvPr id="65546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t="59720" r="47008" b="4170"/>
            <a:stretch>
              <a:fillRect/>
            </a:stretch>
          </p:blipFill>
          <p:spPr bwMode="auto">
            <a:xfrm>
              <a:off x="1728" y="1584"/>
              <a:ext cx="1824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47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 l="33469" t="95830" r="30273" b="3"/>
            <a:stretch>
              <a:fillRect/>
            </a:stretch>
          </p:blipFill>
          <p:spPr bwMode="auto">
            <a:xfrm>
              <a:off x="1920" y="2688"/>
              <a:ext cx="124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6200" y="0"/>
            <a:ext cx="8816975" cy="6858000"/>
            <a:chOff x="144" y="0"/>
            <a:chExt cx="5554" cy="4320"/>
          </a:xfrm>
        </p:grpSpPr>
        <p:pic>
          <p:nvPicPr>
            <p:cNvPr id="65544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 l="5952" t="14246" r="4762" b="13364"/>
            <a:stretch>
              <a:fillRect/>
            </a:stretch>
          </p:blipFill>
          <p:spPr bwMode="auto">
            <a:xfrm>
              <a:off x="144" y="1200"/>
              <a:ext cx="3600" cy="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45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 b="59723"/>
            <a:stretch>
              <a:fillRect/>
            </a:stretch>
          </p:blipFill>
          <p:spPr bwMode="auto">
            <a:xfrm>
              <a:off x="2256" y="0"/>
              <a:ext cx="3442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838200"/>
            <a:ext cx="3516313" cy="5486400"/>
          </a:xfrm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65125" y="115888"/>
            <a:ext cx="1462088" cy="466725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9900"/>
                </a:solidFill>
              </a:rPr>
              <a:t>FLOODS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136650" y="852488"/>
            <a:ext cx="66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8F8F8"/>
                </a:solidFill>
              </a:rPr>
              <a:t>Peru</a:t>
            </a:r>
          </a:p>
        </p:txBody>
      </p:sp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838200"/>
            <a:ext cx="36639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743200" y="838200"/>
            <a:ext cx="3636963" cy="5486400"/>
            <a:chOff x="1728" y="528"/>
            <a:chExt cx="2291" cy="3456"/>
          </a:xfrm>
        </p:grpSpPr>
        <p:pic>
          <p:nvPicPr>
            <p:cNvPr id="66567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28" y="528"/>
              <a:ext cx="2291" cy="3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8" name="Text Box 8"/>
            <p:cNvSpPr txBox="1">
              <a:spLocks noChangeArrowheads="1"/>
            </p:cNvSpPr>
            <p:nvPr/>
          </p:nvSpPr>
          <p:spPr bwMode="auto">
            <a:xfrm>
              <a:off x="1776" y="576"/>
              <a:ext cx="1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8F8F8"/>
                  </a:solidFill>
                </a:rPr>
                <a:t>Southern California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i="1" dirty="0" smtClean="0"/>
              <a:t>Human Activities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121693" y="762000"/>
            <a:ext cx="8991600" cy="5715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Countries with the largest CO</a:t>
            </a:r>
            <a:r>
              <a:rPr lang="en-US" baseline="-25000" dirty="0" smtClean="0"/>
              <a:t>2 </a:t>
            </a:r>
            <a:r>
              <a:rPr lang="en-US" dirty="0" smtClean="0"/>
              <a:t>emissions</a:t>
            </a:r>
          </a:p>
          <a:p>
            <a:pPr marL="971550" lvl="1" indent="-514350" eaLnBrk="1" hangingPunct="1">
              <a:buFont typeface="Arial" charset="0"/>
              <a:buAutoNum type="arabicParenR"/>
            </a:pPr>
            <a:r>
              <a:rPr lang="en-US" dirty="0" smtClean="0"/>
              <a:t>China- 26% </a:t>
            </a:r>
            <a:endParaRPr lang="en-US" dirty="0" smtClean="0"/>
          </a:p>
          <a:p>
            <a:pPr marL="971550" lvl="1" indent="-514350" eaLnBrk="1" hangingPunct="1">
              <a:buFont typeface="Arial" charset="0"/>
              <a:buAutoNum type="arabicParenR"/>
            </a:pPr>
            <a:r>
              <a:rPr lang="en-US" dirty="0" smtClean="0"/>
              <a:t>United States </a:t>
            </a:r>
            <a:r>
              <a:rPr lang="en-US" dirty="0" smtClean="0"/>
              <a:t>– 17% </a:t>
            </a:r>
            <a:endParaRPr lang="en-US" dirty="0" smtClean="0"/>
          </a:p>
          <a:p>
            <a:pPr marL="971550" lvl="1" indent="-514350" eaLnBrk="1" hangingPunct="1">
              <a:buFont typeface="Arial" charset="0"/>
              <a:buAutoNum type="arabicParenR"/>
            </a:pPr>
            <a:r>
              <a:rPr lang="en-US" dirty="0" smtClean="0"/>
              <a:t>India </a:t>
            </a:r>
            <a:r>
              <a:rPr lang="en-US" smtClean="0"/>
              <a:t>-  21 </a:t>
            </a:r>
            <a:r>
              <a:rPr lang="en-US" dirty="0" smtClean="0"/>
              <a:t>%</a:t>
            </a:r>
          </a:p>
          <a:p>
            <a:pPr marL="971550" lvl="1" indent="-514350" eaLnBrk="1" hangingPunct="1">
              <a:buFont typeface="Arial" charset="0"/>
              <a:buAutoNum type="arabicParenR"/>
            </a:pPr>
            <a:r>
              <a:rPr lang="en-US" dirty="0" smtClean="0"/>
              <a:t>European Countries- 13%</a:t>
            </a:r>
            <a:endParaRPr lang="en-US" dirty="0" smtClean="0"/>
          </a:p>
          <a:p>
            <a:pPr marL="971550" lvl="1" indent="-514350" eaLnBrk="1" hangingPunct="1">
              <a:buFont typeface="Arial" charset="0"/>
              <a:buAutoNum type="arabicParenR"/>
            </a:pPr>
            <a:endParaRPr lang="en-US" dirty="0" smtClean="0"/>
          </a:p>
        </p:txBody>
      </p:sp>
      <p:pic>
        <p:nvPicPr>
          <p:cNvPr id="15362" name="Picture 2" descr="File:Countries by carbon dioxide emissions world map deobfuscated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714" y="3581400"/>
            <a:ext cx="8200571" cy="231457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09600" y="6019800"/>
            <a:ext cx="2269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Global Emissions Atlas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http://geographyblog.eu/wp/wp-content/uploads/2011/03/Human_Fingerprints_102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Deforestation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Clearing  of forests on </a:t>
            </a:r>
            <a:r>
              <a:rPr lang="en-US" b="1" u="sng" dirty="0" smtClean="0"/>
              <a:t>a massive scale</a:t>
            </a:r>
          </a:p>
          <a:p>
            <a:r>
              <a:rPr lang="en-US" dirty="0" smtClean="0"/>
              <a:t>Forests are cleared for lumber, paper products, agriculture and urban sprawl</a:t>
            </a:r>
          </a:p>
          <a:p>
            <a:r>
              <a:rPr lang="en-US" dirty="0" smtClean="0"/>
              <a:t>Effects on Ecosystem:</a:t>
            </a:r>
          </a:p>
          <a:p>
            <a:pPr lvl="1"/>
            <a:r>
              <a:rPr lang="en-US" dirty="0" smtClean="0"/>
              <a:t>Significant loss of habitat (70% of land animals/plants live in forests!)</a:t>
            </a:r>
          </a:p>
          <a:p>
            <a:pPr lvl="1"/>
            <a:r>
              <a:rPr lang="en-US" dirty="0" smtClean="0"/>
              <a:t>Drives </a:t>
            </a:r>
            <a:r>
              <a:rPr lang="en-US" b="1" u="sng" dirty="0" smtClean="0"/>
              <a:t>climate change</a:t>
            </a:r>
          </a:p>
          <a:p>
            <a:pPr lvl="2"/>
            <a:r>
              <a:rPr lang="en-US" dirty="0" smtClean="0"/>
              <a:t>Forest soils are moist, but without tree cover will dry out</a:t>
            </a:r>
          </a:p>
          <a:p>
            <a:pPr lvl="2"/>
            <a:r>
              <a:rPr lang="en-US" dirty="0" smtClean="0"/>
              <a:t>Help perpetuate water cycle</a:t>
            </a:r>
          </a:p>
          <a:p>
            <a:pPr lvl="2"/>
            <a:r>
              <a:rPr lang="en-US" dirty="0" smtClean="0"/>
              <a:t>Absorbs greenhouse gases (carbon sink)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</TotalTime>
  <Words>510</Words>
  <Application>Microsoft Office PowerPoint</Application>
  <PresentationFormat>On-screen Show (4:3)</PresentationFormat>
  <Paragraphs>94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ＭＳ Ｐゴシック</vt:lpstr>
      <vt:lpstr>Arial</vt:lpstr>
      <vt:lpstr>Calibri</vt:lpstr>
      <vt:lpstr>Times</vt:lpstr>
      <vt:lpstr>Wingdings</vt:lpstr>
      <vt:lpstr>Office Theme</vt:lpstr>
      <vt:lpstr>Human Impact on Climate</vt:lpstr>
      <vt:lpstr>Review Slide – Greenhouse Effect</vt:lpstr>
      <vt:lpstr>4 Greenhouse Gases</vt:lpstr>
      <vt:lpstr>Climate Change Will Threaten  the Health of Many People</vt:lpstr>
      <vt:lpstr>PowerPoint Presentation</vt:lpstr>
      <vt:lpstr>PowerPoint Presentation</vt:lpstr>
      <vt:lpstr>Human Activities</vt:lpstr>
      <vt:lpstr>PowerPoint Presentation</vt:lpstr>
      <vt:lpstr>Deforestation </vt:lpstr>
      <vt:lpstr>PowerPoint Presentation</vt:lpstr>
      <vt:lpstr>PowerPoint Presentation</vt:lpstr>
      <vt:lpstr>Areas of Florida to flood if average sea level rises by one meter</vt:lpstr>
      <vt:lpstr>Ice and Snow Are Melting</vt:lpstr>
      <vt:lpstr>Contributions to sea level rise</vt:lpstr>
      <vt:lpstr>Can the Oceans Save Us?</vt:lpstr>
      <vt:lpstr>Solutions</vt:lpstr>
      <vt:lpstr>What are our options?</vt:lpstr>
    </vt:vector>
  </TitlesOfParts>
  <Company>Wake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</dc:title>
  <dc:creator>cjones4</dc:creator>
  <cp:lastModifiedBy>Carpano, Safeya</cp:lastModifiedBy>
  <cp:revision>44</cp:revision>
  <dcterms:created xsi:type="dcterms:W3CDTF">2013-05-01T16:35:27Z</dcterms:created>
  <dcterms:modified xsi:type="dcterms:W3CDTF">2017-05-09T16:01:58Z</dcterms:modified>
</cp:coreProperties>
</file>