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Impact" panose="020B0806030902050204" pitchFamily="34" charset="0"/>
      <p:regular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 rot="5400000">
            <a:off x="2514600" y="18336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 rot="5400000">
            <a:off x="4694238" y="2209802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751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751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3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33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4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33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4" name="Google Shape;54;p5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" name="Google Shape;55;p5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9144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b="1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7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4828952" y="1073888"/>
            <a:ext cx="4322136" cy="5791200"/>
          </a:xfrm>
          <a:custGeom>
            <a:avLst/>
            <a:gdLst/>
            <a:ahLst/>
            <a:cxnLst/>
            <a:rect l="l" t="t" r="r" b="b"/>
            <a:pathLst>
              <a:path w="2736" h="3648" extrusionOk="0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9525" cap="flat" cmpd="sng">
            <a:solidFill>
              <a:schemeClr val="accent2">
                <a:alpha val="5294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373966" y="0"/>
            <a:ext cx="5514536" cy="6615332"/>
          </a:xfrm>
          <a:custGeom>
            <a:avLst/>
            <a:gdLst/>
            <a:ahLst/>
            <a:cxnLst/>
            <a:rect l="l" t="t" r="r" b="b"/>
            <a:pathLst>
              <a:path w="3504" h="4128" extrusionOk="0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9525" cap="flat" cmpd="sng">
            <a:solidFill>
              <a:schemeClr val="accent2">
                <a:alpha val="5294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" name="Google Shape;75;p7"/>
          <p:cNvSpPr/>
          <p:nvPr/>
        </p:nvSpPr>
        <p:spPr>
          <a:xfrm rot="5236414">
            <a:off x="4462128" y="1483600"/>
            <a:ext cx="4114800" cy="1188720"/>
          </a:xfrm>
          <a:custGeom>
            <a:avLst/>
            <a:gdLst/>
            <a:ahLst/>
            <a:cxnLst/>
            <a:rect l="l" t="t" r="r" b="b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1728" h="2688" extrusionOk="0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2016" h="720" extrusionOk="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864" h="2688" extrusionOk="0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5948363" y="4246563"/>
            <a:ext cx="2090737" cy="2611437"/>
          </a:xfrm>
          <a:custGeom>
            <a:avLst/>
            <a:gdLst/>
            <a:ahLst/>
            <a:cxnLst/>
            <a:rect l="l" t="t" r="r" b="b"/>
            <a:pathLst>
              <a:path w="1317" h="1645" extrusionOk="0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008" h="1632" extrusionOk="0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2016" h="1824" extrusionOk="0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2016" h="1584" extrusionOk="0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3120" h="1632" extrusionOk="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3360" h="1632" extrusionOk="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6824" y="2438400"/>
            <a:ext cx="5638800" cy="1828800"/>
          </a:xfrm>
          <a:custGeom>
            <a:avLst/>
            <a:gdLst/>
            <a:ahLst/>
            <a:cxnLst/>
            <a:rect l="l" t="t" r="r" b="b"/>
            <a:pathLst>
              <a:path w="3552" h="1152" extrusionOk="0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366824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864" h="1632" extrusionOk="0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5700" rIns="91425" bIns="0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800"/>
              <a:buFont typeface="Consolas"/>
              <a:buNone/>
              <a:defRPr sz="38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7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7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7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3600"/>
              <a:buFont typeface="Consolas"/>
              <a:buNone/>
              <a:defRPr sz="36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2164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▫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12" name="Google Shape;112;p10"/>
          <p:cNvCxnSpPr/>
          <p:nvPr/>
        </p:nvCxnSpPr>
        <p:spPr>
          <a:xfrm>
            <a:off x="363195" y="1885028"/>
            <a:ext cx="8782622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3" name="Google Shape;113;p10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14" name="Google Shape;114;p10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10"/>
            <p:cNvCxnSpPr/>
            <p:nvPr/>
          </p:nvCxnSpPr>
          <p:spPr>
            <a:xfrm rot="5400000" flipH="1">
              <a:off x="6685888" y="1391257"/>
              <a:ext cx="125755" cy="427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1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914400" y="441251"/>
            <a:ext cx="6858000" cy="70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2100"/>
              <a:buFont typeface="Consolas"/>
              <a:buNone/>
              <a:defRPr sz="21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0"/>
          <p:cNvSpPr>
            <a:spLocks noGrp="1"/>
          </p:cNvSpPr>
          <p:nvPr>
            <p:ph type="pic" idx="2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914400" y="115014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9718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▫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◾"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•"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grpSp>
        <p:nvGrpSpPr>
          <p:cNvPr id="120" name="Google Shape;120;p10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21" name="Google Shape;121;p10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10"/>
            <p:cNvCxnSpPr/>
            <p:nvPr/>
          </p:nvCxnSpPr>
          <p:spPr>
            <a:xfrm rot="5400000" flipH="1">
              <a:off x="6685888" y="1391257"/>
              <a:ext cx="125755" cy="427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1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4" name="Google Shape;124;p10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25" name="Google Shape;125;p10"/>
            <p:cNvCxnSpPr/>
            <p:nvPr/>
          </p:nvCxnSpPr>
          <p:spPr>
            <a:xfrm rot="-5400000">
              <a:off x="6664064" y="1301769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10"/>
            <p:cNvCxnSpPr/>
            <p:nvPr/>
          </p:nvCxnSpPr>
          <p:spPr>
            <a:xfrm rot="5400000" flipH="1">
              <a:off x="6685888" y="1391257"/>
              <a:ext cx="125755" cy="427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" name="Google Shape;127;p1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6477000" y="5549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ftr" idx="11"/>
          </p:nvPr>
        </p:nvSpPr>
        <p:spPr>
          <a:xfrm>
            <a:off x="914400" y="55499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8610600" y="55499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  <a:defRPr sz="40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iA5Aqx7iI&amp;t=16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hyperlink" Target="http://www.google.com/url?sa=i&amp;rct=j&amp;q=&amp;esrc=s&amp;source=images&amp;cd=&amp;cad=rja&amp;docid=oFowitOC5IGm0M&amp;tbnid=ddgFxmq_fk1l7M:&amp;ved=0CAUQjRw&amp;url=http://www.uwgb.edu/dutchs/AstronNotes/HowSolSysWorks.HTM&amp;ei=nrL2UomhD4-wsATMz4HICw&amp;bvm=bv.60983673,d.aWc&amp;psig=AFQjCNElnIpOxz9NqOXR-1WhdwUbRVdDKg&amp;ust=1391985384792492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2p-DYgGFj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hyperlink" Target="http://en.wikipedia.org/wiki/File:Gyroscope_precession.gif" TargetMode="Externa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SO-VLT-Laser-phot-33a-07_rsz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dshift_blueshift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y5tKC3nEx2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5400"/>
              <a:buFont typeface="Comic Sans MS"/>
              <a:buNone/>
            </a:pPr>
            <a:r>
              <a:rPr lang="en-US" sz="5400" b="1" i="0" u="none" strike="noStrike" cap="none" dirty="0" smtClean="0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&amp; </a:t>
            </a:r>
            <a:r>
              <a:rPr lang="en-US" sz="5400" b="1" i="0" u="none" strike="noStrike" cap="none" smtClean="0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Universe</a:t>
            </a:r>
            <a:endParaRPr sz="5400" b="1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13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4191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15"/>
              <a:buFont typeface="Noto Sans Symbols"/>
              <a:buChar char="▪"/>
            </a:pPr>
            <a:r>
              <a:rPr lang="en-US" sz="37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EEn.1.1.1 Explain the Earth’s motion through space, including </a:t>
            </a:r>
            <a:r>
              <a:rPr lang="en-US" sz="37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precession</a:t>
            </a:r>
            <a:r>
              <a:rPr lang="en-US" sz="37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37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nutation</a:t>
            </a:r>
            <a:r>
              <a:rPr lang="en-US" sz="37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 </a:t>
            </a:r>
            <a:r>
              <a:rPr lang="en-US" sz="37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barycenter</a:t>
            </a:r>
            <a:r>
              <a:rPr lang="en-US" sz="37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its path about the galaxy.</a:t>
            </a:r>
            <a:endParaRPr sz="37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9" name="Google Shape;149;p13" descr="http://ts3.mm.bing.net/images/thumbnail.aspx?q=1516182380346&amp;id=9d5fc6e20e32167bc31d7397d98aca93&amp;url=http%3a%2f%2fwww.geographicguide.com%2fpictures%2fearth-glob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524000"/>
            <a:ext cx="4419600" cy="4375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7772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Johanne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Kepler demonstrated that Copernicus’ ideas were correct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Planetary orbits, such as that of the Earth, follows Kepler’s Laws</a:t>
            </a:r>
            <a:endParaRPr dirty="0"/>
          </a:p>
          <a:p>
            <a:pPr marL="740664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1" i="0" u="none" strike="noStrike" cap="none" dirty="0">
                <a:solidFill>
                  <a:srgbClr val="FFD46A"/>
                </a:solidFill>
                <a:latin typeface="Comic Sans MS"/>
                <a:ea typeface="Comic Sans MS"/>
                <a:cs typeface="Comic Sans MS"/>
                <a:sym typeface="Comic Sans MS"/>
              </a:rPr>
              <a:t>Kepler’s first law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26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planet orbits the Sun in an ellipse </a:t>
            </a:r>
            <a:r>
              <a:rPr lang="en-US" sz="260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shape rather than a circle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endParaRPr sz="30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4" name="Google Shape;214;p22" descr="http://library.thinkquest.org/C0126520/lessons/images/a3-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0"/>
            <a:ext cx="9144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ellipse is an oval shape that is centered over </a:t>
            </a:r>
            <a:r>
              <a:rPr lang="en-US" sz="28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points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called </a:t>
            </a:r>
            <a:r>
              <a:rPr lang="en-US" sz="28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foci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instead of a single point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one of the </a:t>
            </a:r>
            <a:r>
              <a:rPr lang="en-US" sz="28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foci</a:t>
            </a:r>
            <a:endParaRPr dirty="0"/>
          </a:p>
          <a:p>
            <a:pPr marL="411480" marR="0" lvl="0" indent="-17399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1" name="Google Shape;221;p23" descr="http://ts4.mm.bing.net/images/thumbnail.aspx?q=1516652398315&amp;id=54e463aba4c1b2b9a2e94e02f2b0d108&amp;url=http%3a%2f%2fwww.science.uwaterloo.ca%2f%7ecchieh%2fcact%2ffig%2fplanet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8200"/>
            <a:ext cx="9144000" cy="220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 descr="http://ts3.mm.bing.net/images/thumbnail.aspx?q=1504983004046&amp;id=bf7220302ab115bfb63a2e38a9f37f70&amp;url=http%3a%2f%2flibrary.thinkquest.org%2f04apr%2f00533%2fText-Only%2fclip_image0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457200"/>
            <a:ext cx="3962400" cy="344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24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48768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36"/>
              <a:buFont typeface="Noto Sans Symbols"/>
              <a:buChar char="▪"/>
            </a:pPr>
            <a:r>
              <a:rPr lang="en-US" sz="2775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shape of a planet’s elliptical orbit is defined by its </a:t>
            </a:r>
            <a:r>
              <a:rPr lang="en-US" sz="2775" b="1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eccentricity</a:t>
            </a:r>
            <a:r>
              <a:rPr lang="en-US" sz="2775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2775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75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ratio of the distance between the foci to the length of the major axi</a:t>
            </a:r>
            <a:r>
              <a:rPr lang="en-US" sz="2775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endParaRPr dirty="0"/>
          </a:p>
          <a:p>
            <a:pPr marL="740664" marR="0" lvl="1" indent="-285750" algn="l" rtl="0">
              <a:spcBef>
                <a:spcPts val="481"/>
              </a:spcBef>
              <a:spcAft>
                <a:spcPts val="0"/>
              </a:spcAft>
              <a:buClr>
                <a:schemeClr val="accent2"/>
              </a:buClr>
              <a:buSzPts val="2165"/>
              <a:buFont typeface="Noto Sans Symbols"/>
              <a:buChar char="▫"/>
            </a:pPr>
            <a:r>
              <a:rPr lang="en-US" sz="2405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Ranges from 0-1</a:t>
            </a:r>
            <a:endParaRPr dirty="0"/>
          </a:p>
          <a:p>
            <a:pPr marL="996696" marR="0" lvl="2" indent="-228600" algn="l" rtl="0">
              <a:spcBef>
                <a:spcPts val="666"/>
              </a:spcBef>
              <a:spcAft>
                <a:spcPts val="0"/>
              </a:spcAft>
              <a:buClr>
                <a:schemeClr val="accent2"/>
              </a:buClr>
              <a:buSzPts val="3330"/>
              <a:buFont typeface="Noto Sans Symbols"/>
              <a:buChar char="◾"/>
            </a:pPr>
            <a:r>
              <a:rPr lang="en-US" sz="333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0= perfect circle</a:t>
            </a:r>
            <a:endParaRPr dirty="0"/>
          </a:p>
          <a:p>
            <a:pPr marL="996696" marR="0" lvl="2" indent="-228600" algn="l" rtl="0">
              <a:spcBef>
                <a:spcPts val="666"/>
              </a:spcBef>
              <a:spcAft>
                <a:spcPts val="0"/>
              </a:spcAft>
              <a:buClr>
                <a:schemeClr val="accent2"/>
              </a:buClr>
              <a:buSzPts val="3330"/>
              <a:buFont typeface="Noto Sans Symbols"/>
              <a:buChar char="◾"/>
            </a:pPr>
            <a:r>
              <a:rPr lang="en-US" sz="3330" b="1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1= elongated oval</a:t>
            </a:r>
            <a:endParaRPr dirty="0"/>
          </a:p>
          <a:p>
            <a:pPr marL="996696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Char char="◾"/>
            </a:pPr>
            <a:r>
              <a:rPr lang="en-US" sz="222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planets are not very eccentric</a:t>
            </a:r>
            <a:endParaRPr dirty="0"/>
          </a:p>
          <a:p>
            <a:pPr marL="996696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Noto Sans Symbols"/>
              <a:buChar char="◾"/>
            </a:pPr>
            <a:r>
              <a:rPr lang="en-US" sz="2220" b="0" i="0" u="sng" strike="noStrike" cap="none" dirty="0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https://www.youtube.com/watch?v=EtiA5Aqx7iI&amp;t=16s</a:t>
            </a:r>
            <a:endParaRPr sz="2220" b="0" i="0" u="sng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9" name="Google Shape;229;p24" descr="http://www.windows2universe.org/mars/images/eccentricity_smal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200400"/>
            <a:ext cx="35052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 descr="http://www.uwgb.edu/dutchs/Graphics-Geol/Astronomy/OrbElm-e.gif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0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4350544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Orbital Period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Length of time it takes a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planet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travel a complete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elliptical orbit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the S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Kepler’s second law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dirty="0"/>
          </a:p>
          <a:p>
            <a:pPr marL="740664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Imaginary line between the Sun and a planet sweeps out </a:t>
            </a:r>
            <a:r>
              <a:rPr lang="en-US" sz="24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equal amounts of area in equal amounts of time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Kepler’s third law:</a:t>
            </a:r>
            <a:endParaRPr dirty="0"/>
          </a:p>
          <a:p>
            <a:pPr marL="740664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Mathematical </a:t>
            </a:r>
            <a:r>
              <a:rPr lang="en-US" sz="24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relationship between size of ellipse and orbital period</a:t>
            </a:r>
            <a:endParaRPr sz="2400" b="0" i="0" u="sng" strike="noStrike" cap="none" dirty="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Google Shape;237;p25" descr="http://www.hk-phy.org/history/images/kepler_law_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564" y="914400"/>
            <a:ext cx="4298828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/>
          <p:nvPr/>
        </p:nvSpPr>
        <p:spPr>
          <a:xfrm>
            <a:off x="5798127" y="6019800"/>
            <a:ext cx="3352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Activity: How old are you on other planets?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Google Shape;244;p2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Isaac Newton observed Moon’s motion, orbits of planets, and acceleration of falling objects on Earth</a:t>
            </a:r>
            <a:endParaRPr/>
          </a:p>
          <a:p>
            <a:pPr marL="740664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2 bodies attract each other with a force that depends on their masses and the distance between the 2 bodies</a:t>
            </a:r>
            <a:endParaRPr/>
          </a:p>
          <a:p>
            <a:pPr marL="740664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force </a:t>
            </a:r>
            <a:r>
              <a:rPr lang="en-US" sz="2600" b="0" i="0" u="none" strike="noStrike" cap="none">
                <a:solidFill>
                  <a:srgbClr val="FF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grows stronger in proportion to the product of the 2 masses </a:t>
            </a:r>
            <a:r>
              <a:rPr lang="en-US" sz="26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</a:t>
            </a:r>
            <a:r>
              <a:rPr lang="en-US" sz="2600" b="0" i="0" u="none" strike="noStrike" cap="none">
                <a:solidFill>
                  <a:srgbClr val="60B5FE"/>
                </a:solidFill>
                <a:latin typeface="Comic Sans MS"/>
                <a:ea typeface="Comic Sans MS"/>
                <a:cs typeface="Comic Sans MS"/>
                <a:sym typeface="Comic Sans MS"/>
              </a:rPr>
              <a:t>diminishes as the square of the distance between them</a:t>
            </a:r>
            <a:endParaRPr sz="2600" b="0" i="0" u="none" strike="noStrike" cap="none">
              <a:solidFill>
                <a:srgbClr val="60B5F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5" name="Google Shape;245;p26" descr="http://resources.yesican-science.ca/orbits2/images/trans_gravity_eq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648200"/>
            <a:ext cx="7696200" cy="2209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Google Shape;251;p27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4343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Barycenter-</a:t>
            </a:r>
            <a:r>
              <a:rPr lang="en-US" sz="280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center of mass is the balance point between 2 orbiting bodies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1 of 2 bodies orbiting each other is more massive than the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other: </a:t>
            </a:r>
            <a:r>
              <a:rPr lang="en-US" sz="2800" b="0" i="0" u="sng" strike="noStrike" cap="none" dirty="0" smtClean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center of mass is closer to the more massive body</a:t>
            </a:r>
            <a:endParaRPr dirty="0"/>
          </a:p>
        </p:txBody>
      </p:sp>
      <p:pic>
        <p:nvPicPr>
          <p:cNvPr id="252" name="Google Shape;252;p27" descr="http://www-tc.pbs.org/opb/circus/media/uploads/images/classroom/unit_07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533400"/>
            <a:ext cx="365760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40386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Moon doesn’t orbit the Earth’s center but a point between the Earth and the Moon approx. 1,710km below the surface of the Earth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any planet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the Sun, 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center of mass is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just above the surface of 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Sun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within the Sun because it is much more massive than any planet</a:t>
            </a:r>
            <a:endParaRPr dirty="0"/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2"/>
          </p:nvPr>
        </p:nvSpPr>
        <p:spPr>
          <a:xfrm>
            <a:off x="4267200" y="457201"/>
            <a:ext cx="4419600" cy="320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61"/>
              <a:buFont typeface="Noto Sans Symbols"/>
              <a:buChar char="▪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38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 is not stationary </a:t>
            </a:r>
            <a:r>
              <a:rPr lang="en-US" sz="238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solar system</a:t>
            </a:r>
            <a:endParaRPr dirty="0"/>
          </a:p>
          <a:p>
            <a:pPr marL="411480" marR="0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61"/>
              <a:buFont typeface="Noto Sans Symbols"/>
              <a:buChar char="▪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Sun moves as the planets tug on it, causing it to orbit the solar systems barycenter</a:t>
            </a:r>
            <a:endParaRPr sz="238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11480" marR="0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61"/>
              <a:buFont typeface="Noto Sans Symbols"/>
              <a:buChar char="▪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Sun never strays </a:t>
            </a:r>
            <a:r>
              <a:rPr lang="en-US" sz="2380" b="0" i="0" u="none" strike="noStrike" cap="none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 </a:t>
            </a:r>
            <a:r>
              <a:rPr lang="en-US" sz="238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far from the solar system barycenter</a:t>
            </a:r>
            <a:endParaRPr sz="238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0" name="Google Shape;260;p28" descr="http://ts3.mm.bing.net/images/thumbnail.aspx?q=1429082481850&amp;id=5c5cd8647b0b3e413a7fc17ee66069f8&amp;url=http%3a%2f%2fimage.shutterstock.com%2fdisplay_pic_with_logo%2f92898%2f92898%2c1237288949%2c74%2fstock-photo-a-depiction-representation-of-the-sun-and-all-planets-of-our-solar-system-2681993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733800"/>
            <a:ext cx="5181601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 dirty="0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axis</a:t>
            </a:r>
            <a:br>
              <a:rPr lang="en-US" sz="4000" b="0" i="0" u="none" strike="noStrike" cap="none" dirty="0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sng" strike="noStrike" cap="none" dirty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http://www.youtube.com/watch?v=82p-DYgGFjI</a:t>
            </a:r>
            <a:r>
              <a:rPr lang="en-US" sz="4000" b="0" i="0" u="none" strike="noStrike" cap="none" dirty="0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4000" b="0" i="0" u="none" strike="noStrike" cap="none" dirty="0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4000" b="0" i="0" u="none" strike="noStrike" cap="none" dirty="0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6" name="Google Shape;266;p2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315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None/>
            </a:pPr>
            <a:r>
              <a:rPr lang="en-US" sz="2400" b="1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Precession</a:t>
            </a:r>
            <a:endParaRPr sz="2400" b="1" i="0" u="sng" strike="noStrike" cap="none" dirty="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3152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None/>
            </a:pPr>
            <a:r>
              <a:rPr lang="en-US" sz="2400" b="1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Nutation</a:t>
            </a:r>
            <a:endParaRPr sz="2400" b="1" i="0" u="sng" strike="noStrike" cap="none" dirty="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body" idx="3"/>
          </p:nvPr>
        </p:nvSpPr>
        <p:spPr>
          <a:xfrm>
            <a:off x="0" y="1828800"/>
            <a:ext cx="4497388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US" sz="2400" b="1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change in direction of the axis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but without any change in tilt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changes the stars seen around the Pole but doesn’t affect the seasons</a:t>
            </a:r>
            <a:endParaRPr sz="24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4"/>
          </p:nvPr>
        </p:nvSpPr>
        <p:spPr>
          <a:xfrm>
            <a:off x="4572000" y="1752600"/>
            <a:ext cx="45720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Wobbling around the axis 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Occurs over an 18 year period and is due to the Moon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Could change amount of seasonal effects</a:t>
            </a:r>
            <a:endParaRPr sz="24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0" name="Google Shape;270;p29" descr="http://www.bgs.ac.uk/discoveringGeology/climateChange/general/images/EarthAxisRota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4343400"/>
            <a:ext cx="28194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 descr="http://upload.wikimedia.org/wikipedia/commons/thumb/8/82/Gyroscope_precession.gif/220px-Gyroscope_precession.gif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4267200"/>
            <a:ext cx="31242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7772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rotates around the Sun 1x a year</a:t>
            </a:r>
            <a:endParaRPr dirty="0"/>
          </a:p>
          <a:p>
            <a:pPr marL="740664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seasons depend upon the rotation around the sun and Earth’s axis</a:t>
            </a:r>
            <a:endParaRPr dirty="0"/>
          </a:p>
          <a:p>
            <a:pPr marL="740664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axis tilts 23.5 degrees</a:t>
            </a:r>
            <a:endParaRPr dirty="0"/>
          </a:p>
          <a:p>
            <a:pPr marL="740664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rotates around the axis 1x every 24hours (day/night)</a:t>
            </a:r>
            <a:endParaRPr sz="2600" b="0" i="0" u="sng" strike="noStrike" cap="none" dirty="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8" name="Google Shape;278;p30" descr="http://www.nationsonline.org/bilder/earth_rotation_ax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810000"/>
            <a:ext cx="8763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762000" y="1066800"/>
            <a:ext cx="77724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has many </a:t>
            </a:r>
            <a:r>
              <a:rPr lang="en-US" sz="30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unique properties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compared to other planets</a:t>
            </a:r>
            <a:endParaRPr sz="30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11480" marR="0" lvl="0" indent="-22225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0664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1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Distance from the Sun- 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allows water to exist on surface in all 3 state (gas, liquid, solid)</a:t>
            </a:r>
            <a:endParaRPr dirty="0"/>
          </a:p>
          <a:p>
            <a:pPr marL="740664" marR="0" lvl="1" indent="-1714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0664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1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Nearly circular orbit</a:t>
            </a:r>
            <a:r>
              <a:rPr lang="en-US" sz="26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allows water to exist on surface in all 3 states (gas, liquid, solid)</a:t>
            </a:r>
            <a:endParaRPr dirty="0"/>
          </a:p>
          <a:p>
            <a:pPr marL="740664" marR="0" lvl="1" indent="-1714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0664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1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Moderately dense atmosphere- </a:t>
            </a:r>
            <a:r>
              <a:rPr lang="en-US" sz="26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composed of 78% nitrogen, 21% oxygen, and a mild greenhouse effect make is suitable for life</a:t>
            </a:r>
            <a:endParaRPr sz="26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and the Universe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14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472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Earth’s hierarchy: </a:t>
            </a:r>
            <a:endParaRPr dirty="0"/>
          </a:p>
          <a:p>
            <a:pPr marL="740664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▫"/>
            </a:pP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Universe</a:t>
            </a:r>
            <a:r>
              <a:rPr lang="en-US" sz="2800" b="0" i="0" u="none" strike="noStrike" cap="none" dirty="0">
                <a:solidFill>
                  <a:srgbClr val="CC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made of </a:t>
            </a: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galaxies</a:t>
            </a:r>
            <a:endParaRPr dirty="0"/>
          </a:p>
          <a:p>
            <a:pPr marL="740664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▫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Galaxy is made of many </a:t>
            </a: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stars</a:t>
            </a:r>
            <a:endParaRPr dirty="0"/>
          </a:p>
          <a:p>
            <a:pPr marL="740664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▫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stars have </a:t>
            </a: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planetary</a:t>
            </a:r>
            <a:r>
              <a:rPr lang="en-US" sz="2800" b="0" i="0" u="none" strike="noStrike" cap="none" dirty="0">
                <a:solidFill>
                  <a:srgbClr val="FFD46A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systems (similar to our solar system)</a:t>
            </a:r>
            <a:endParaRPr dirty="0"/>
          </a:p>
          <a:p>
            <a:pPr marL="740664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▫"/>
            </a:pP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a satellite planet of one particular star (the </a:t>
            </a: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28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14"/>
          <p:cNvSpPr txBox="1">
            <a:spLocks noGrp="1"/>
          </p:cNvSpPr>
          <p:nvPr>
            <p:ph type="body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17399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7" name="Google Shape;157;p14" descr="http://ts3.mm.bing.net/images/thumbnail.aspx?q=1427168562954&amp;id=77855a155def3013c5b39af789cb5231&amp;url=http%3a%2f%2fwww.pbs.org%2fwgbh%2fnova%2funiverse%2fimages%2ftour_map_milkywa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295400"/>
            <a:ext cx="44958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5" descr="ESO-VLT-Laser-phot-33a-07 rsz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524000"/>
            <a:ext cx="40386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and the Galaxy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p15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50292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lies in the </a:t>
            </a:r>
            <a:r>
              <a:rPr lang="en-US" sz="30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Milky Way Galaxy</a:t>
            </a:r>
            <a:endParaRPr dirty="0"/>
          </a:p>
          <a:p>
            <a:pPr marL="41148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Milky Way Galaxy  has a </a:t>
            </a:r>
            <a:r>
              <a:rPr lang="en-US" sz="30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disk-like shape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a central bulge</a:t>
            </a:r>
            <a:endParaRPr dirty="0"/>
          </a:p>
          <a:p>
            <a:pPr marL="41148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the galaxy are 4 major </a:t>
            </a:r>
            <a:r>
              <a:rPr lang="en-US" sz="30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spiral arms 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numerous minor arms</a:t>
            </a:r>
            <a:endParaRPr dirty="0"/>
          </a:p>
          <a:p>
            <a:pPr marL="41148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Sun is located in a minor arm</a:t>
            </a:r>
            <a:endParaRPr dirty="0"/>
          </a:p>
          <a:p>
            <a:pPr marL="41148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0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has </a:t>
            </a:r>
            <a:r>
              <a:rPr lang="en-US" sz="30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orbited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</a:t>
            </a:r>
            <a:r>
              <a:rPr lang="en-US" sz="30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galaxy</a:t>
            </a:r>
            <a:r>
              <a:rPr lang="en-US" sz="30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approx. 20 times</a:t>
            </a:r>
            <a:endParaRPr sz="30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and the Universe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galaxies have a </a:t>
            </a:r>
            <a:r>
              <a:rPr lang="en-US" sz="2800" b="1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redshift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light they emit</a:t>
            </a:r>
            <a:endParaRPr dirty="0"/>
          </a:p>
          <a:p>
            <a:pPr marL="740664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indicates that all galaxies are moving away from each other</a:t>
            </a:r>
            <a:endParaRPr dirty="0"/>
          </a:p>
          <a:p>
            <a:pPr marL="740664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redshift, as we see it, depends on the distance from Earth</a:t>
            </a:r>
            <a:endParaRPr sz="24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1" name="Google Shape;171;p16"/>
          <p:cNvSpPr txBox="1">
            <a:spLocks noGrp="1"/>
          </p:cNvSpPr>
          <p:nvPr>
            <p:ph type="body" idx="2"/>
          </p:nvPr>
        </p:nvSpPr>
        <p:spPr>
          <a:xfrm>
            <a:off x="4648200" y="1219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0" i="0" u="sng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universe is expanding</a:t>
            </a:r>
            <a:endParaRPr dirty="0"/>
          </a:p>
          <a:p>
            <a:pPr marL="740664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farther away the galaxy is from Earth, the faster it is moving away</a:t>
            </a:r>
            <a:endParaRPr dirty="0"/>
          </a:p>
          <a:p>
            <a:pPr marL="740664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points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galaxy are 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moving away from all other points</a:t>
            </a:r>
            <a:endParaRPr sz="2400" b="0" i="0" u="sng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16" descr="http://upload.wikimedia.org/wikipedia/commons/thumb/e/e4/Redshift_blueshift.svg/220px-Redshift_blueshift.svg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5543549"/>
            <a:ext cx="3200400" cy="131445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3" name="Google Shape;173;p16" descr="Galaxy Cluster MACS 1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400" y="5257800"/>
            <a:ext cx="55626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Red Shift</a:t>
            </a:r>
            <a:endParaRPr sz="4000" b="0" i="0" u="none" strike="noStrike" cap="none">
              <a:solidFill>
                <a:srgbClr val="C1ED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035" y="1676400"/>
            <a:ext cx="7980201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/>
        </p:nvSpPr>
        <p:spPr>
          <a:xfrm>
            <a:off x="-228600" y="228600"/>
            <a:ext cx="9144000" cy="255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	Hubble’s Law:  the more distant galaxies have 	greater red shifts, therefore they are moving 	away at </a:t>
            </a:r>
            <a:r>
              <a:rPr lang="en-US" sz="3200" b="0" i="0" u="sng" strike="noStrike" cap="none">
                <a:solidFill>
                  <a:srgbClr val="FFC000"/>
                </a:solidFill>
                <a:latin typeface="Impact"/>
                <a:ea typeface="Impact"/>
                <a:cs typeface="Impact"/>
                <a:sym typeface="Impact"/>
              </a:rPr>
              <a:t>faster speeds</a:t>
            </a:r>
            <a:r>
              <a:rPr lang="en-US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5" name="Google Shape;185;p18" descr="http://frigg.physastro.mnsu.edu/%7Eeskridge/astr101/kauf28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7775"/>
            <a:ext cx="9144000" cy="43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/>
          <p:nvPr/>
        </p:nvSpPr>
        <p:spPr>
          <a:xfrm>
            <a:off x="152400" y="1905000"/>
            <a:ext cx="8839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  <a:hlinkClick r:id="rId4"/>
              </a:rPr>
              <a:t>https://www.youtube.com/watch?v=y5tKC3nEx2I</a:t>
            </a:r>
            <a:endParaRPr sz="32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rgbClr val="C1EDFF"/>
                </a:solidFill>
                <a:latin typeface="Impact"/>
                <a:ea typeface="Impact"/>
                <a:cs typeface="Impact"/>
                <a:sym typeface="Impact"/>
              </a:rPr>
              <a:t>Hubble’s Law</a:t>
            </a:r>
            <a:endParaRPr sz="5400" b="0" i="0" u="none" strike="noStrike" cap="none">
              <a:solidFill>
                <a:srgbClr val="C1ED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2" name="Google Shape;192;p19" descr="hubbla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260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Ideas of 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381000" y="990601"/>
            <a:ext cx="40386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61"/>
              <a:buFont typeface="Noto Sans Symbols"/>
              <a:buChar char="▪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Astronomers assumed that the sun, planets, and stars orbited a stationary Earth, known as the </a:t>
            </a:r>
            <a:r>
              <a:rPr lang="en-US" sz="2380" b="0" i="0" u="sng" strike="noStrike" cap="none" dirty="0">
                <a:solidFill>
                  <a:srgbClr val="5DE8D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geocentric model </a:t>
            </a:r>
            <a:r>
              <a:rPr lang="en-US" sz="2380" b="0" i="0" u="none" strike="noStrike" cap="none" dirty="0">
                <a:solidFill>
                  <a:srgbClr val="5DE8D6"/>
                </a:solidFill>
                <a:latin typeface="Comic Sans MS"/>
                <a:ea typeface="Comic Sans MS"/>
                <a:cs typeface="Comic Sans MS"/>
                <a:sym typeface="Comic Sans MS"/>
              </a:rPr>
              <a:t>(meaning </a:t>
            </a:r>
            <a:r>
              <a:rPr lang="en-US" sz="2380" b="0" i="0" u="sng" strike="noStrike" cap="none" dirty="0">
                <a:solidFill>
                  <a:srgbClr val="5DE8D6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earth-centered</a:t>
            </a:r>
            <a:r>
              <a:rPr lang="en-US" sz="2380" b="0" i="0" u="none" strike="noStrike" cap="none" dirty="0">
                <a:solidFill>
                  <a:srgbClr val="5DE8D6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dirty="0"/>
          </a:p>
          <a:p>
            <a:pPr marL="411480" marR="0" lvl="0" indent="-199326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61"/>
              <a:buFont typeface="Noto Sans Symbols"/>
              <a:buNone/>
            </a:pPr>
            <a:endParaRPr sz="238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2"/>
          </p:nvPr>
        </p:nvSpPr>
        <p:spPr>
          <a:xfrm>
            <a:off x="4648200" y="990600"/>
            <a:ext cx="4038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61"/>
              <a:buFont typeface="Noto Sans Symbols"/>
              <a:buChar char="▪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now know this is not correct but why?</a:t>
            </a:r>
            <a:endParaRPr dirty="0"/>
          </a:p>
          <a:p>
            <a:pPr marL="740664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ts val="1836"/>
              <a:buFont typeface="Noto Sans Symbols"/>
              <a:buChar char="▫"/>
            </a:pPr>
            <a:r>
              <a:rPr lang="en-US" sz="2040" b="0" i="0" u="none" strike="noStrike" cap="none" dirty="0">
                <a:solidFill>
                  <a:srgbClr val="5DE8D6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things were difficult to explain with a geocentric model</a:t>
            </a:r>
            <a:endParaRPr dirty="0"/>
          </a:p>
          <a:p>
            <a:pPr marL="740664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ts val="1836"/>
              <a:buFont typeface="Noto Sans Symbols"/>
              <a:buChar char="▫"/>
            </a:pPr>
            <a:r>
              <a:rPr lang="en-US" sz="204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Ex. normal motion for all planets, as observed from Earth, was to the east but </a:t>
            </a:r>
            <a:r>
              <a:rPr lang="en-US" sz="2040" b="0" i="0" u="none" strike="noStrike" cap="none" dirty="0">
                <a:solidFill>
                  <a:srgbClr val="5DE8D6"/>
                </a:solidFill>
                <a:latin typeface="Comic Sans MS"/>
                <a:ea typeface="Comic Sans MS"/>
                <a:cs typeface="Comic Sans MS"/>
                <a:sym typeface="Comic Sans MS"/>
              </a:rPr>
              <a:t>occasionally a planet would move in the opposite direction, known as </a:t>
            </a:r>
            <a:r>
              <a:rPr lang="en-US" sz="2040" b="0" i="0" u="sng" strike="noStrike" cap="none" dirty="0">
                <a:solidFill>
                  <a:srgbClr val="5DE8D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retrograde motion</a:t>
            </a:r>
            <a:endParaRPr dirty="0"/>
          </a:p>
          <a:p>
            <a:pPr marL="740664" marR="0" lvl="1" indent="-28575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accent2"/>
              </a:buClr>
              <a:buSzPts val="1836"/>
              <a:buFont typeface="Noto Sans Symbols"/>
              <a:buChar char="▫"/>
            </a:pPr>
            <a:r>
              <a:rPr lang="en-US" sz="204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Therefore, the search for a simple scientific explanation for retrograde motion began</a:t>
            </a:r>
            <a:endParaRPr sz="2040" b="0" i="0" u="sng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Google Shape;200;p20" descr="http://ts1.mm.bing.net/images/thumbnail.aspx?q=1512600316952&amp;id=796d946c8d27268353808e591fdb7ce0&amp;url=http%3a%2f%2famazing-space.stsci.edu%2fresources%2fexplorations%2fgroundup%2flesson%2fbasics%2fg37%2fgraphics%2fg37_ptolem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733800"/>
            <a:ext cx="41148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mic Sans MS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Ideas of Earth’s Motion</a:t>
            </a:r>
            <a:endParaRPr sz="4000" b="0" i="0" u="none" strike="noStrike" cap="none">
              <a:solidFill>
                <a:srgbClr val="C1ED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4502944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Nicolaus Copernicus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suggested that the Sun was the center of the solar system</a:t>
            </a:r>
            <a:endParaRPr dirty="0"/>
          </a:p>
          <a:p>
            <a:pPr marL="740664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became known as the </a:t>
            </a:r>
            <a:r>
              <a:rPr lang="en-US" sz="2400" b="0" i="0" u="sng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sun-centered</a:t>
            </a:r>
            <a:r>
              <a:rPr lang="en-US" sz="2400" b="0" i="0" u="none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</a:t>
            </a:r>
            <a:r>
              <a:rPr lang="en-US" sz="2400" b="0" i="0" u="sng" strike="noStrike" cap="none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heliocentric model</a:t>
            </a:r>
            <a:endParaRPr dirty="0"/>
          </a:p>
          <a:p>
            <a:pPr marL="740664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model was a simple explanation for the retrograde motion because the </a:t>
            </a:r>
            <a:r>
              <a:rPr lang="en-US" sz="2400" b="0" i="0" u="sng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inner planets move faster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their orbits than the outer planets</a:t>
            </a:r>
            <a:endParaRPr dirty="0"/>
          </a:p>
          <a:p>
            <a:pPr marL="411480" marR="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2"/>
          </p:nvPr>
        </p:nvSpPr>
        <p:spPr>
          <a:xfrm>
            <a:off x="4495800" y="1371600"/>
            <a:ext cx="4198144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48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61"/>
              <a:buFont typeface="Noto Sans Symbols"/>
              <a:buChar char="▪"/>
            </a:pPr>
            <a:r>
              <a:rPr lang="en-US" sz="2590" b="1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Galileo Galilei 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made many discoveries to </a:t>
            </a:r>
            <a:r>
              <a:rPr lang="en-US" sz="259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 the heliocentric model</a:t>
            </a:r>
            <a:endParaRPr dirty="0"/>
          </a:p>
          <a:p>
            <a:pPr marL="740664" marR="0" lvl="1" indent="-2857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2"/>
              </a:buClr>
              <a:buSzPts val="1998"/>
              <a:buFont typeface="Noto Sans Symbols"/>
              <a:buChar char="▫"/>
            </a:pPr>
            <a:r>
              <a:rPr lang="en-US" sz="222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Discovered </a:t>
            </a:r>
            <a:r>
              <a:rPr lang="en-US" sz="2405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en-US" sz="2220" b="0" i="0" u="none" strike="noStrike" cap="none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4 moons orbit Jupiter proving that not all things revolve around the Earth</a:t>
            </a:r>
            <a:endParaRPr dirty="0"/>
          </a:p>
          <a:p>
            <a:pPr marL="411480" marR="0" lvl="0" indent="-3429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461"/>
              <a:buFont typeface="Noto Sans Symbols"/>
              <a:buChar char="▪"/>
            </a:pPr>
            <a:r>
              <a:rPr lang="en-US" sz="2590" b="1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Isaac </a:t>
            </a:r>
            <a:r>
              <a:rPr lang="en-US" sz="2590" b="1" i="0" u="sng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Newton </a:t>
            </a:r>
            <a:r>
              <a:rPr lang="en-US" sz="259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discovered the </a:t>
            </a:r>
            <a:r>
              <a:rPr lang="en-US" sz="2590" b="0" i="0" u="sng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law of universal gravitation</a:t>
            </a:r>
            <a:r>
              <a:rPr lang="en-US" sz="2590" b="0" i="0" u="none" strike="noStrike" cap="none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90" b="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explains how the Sun governs the motion of the planets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942</Words>
  <Application>Microsoft Office PowerPoint</Application>
  <PresentationFormat>On-screen Show (4:3)</PresentationFormat>
  <Paragraphs>93</Paragraphs>
  <Slides>19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Noto Sans Symbols</vt:lpstr>
      <vt:lpstr>Arial</vt:lpstr>
      <vt:lpstr>Impact</vt:lpstr>
      <vt:lpstr>Comic Sans MS</vt:lpstr>
      <vt:lpstr>Corbel</vt:lpstr>
      <vt:lpstr>Consolas</vt:lpstr>
      <vt:lpstr>Metro</vt:lpstr>
      <vt:lpstr>Earth &amp; the Universe</vt:lpstr>
      <vt:lpstr>Earth and the Universe</vt:lpstr>
      <vt:lpstr>Earth and the Galaxy</vt:lpstr>
      <vt:lpstr>Earth and the Universe</vt:lpstr>
      <vt:lpstr>Red Shift</vt:lpstr>
      <vt:lpstr>PowerPoint Presentation</vt:lpstr>
      <vt:lpstr>Hubble’s Law</vt:lpstr>
      <vt:lpstr>Early Ideas of Earth’s motion</vt:lpstr>
      <vt:lpstr>Early Ideas of Earth’s Motion</vt:lpstr>
      <vt:lpstr>Earth’s Motion</vt:lpstr>
      <vt:lpstr>Earth’s Motion</vt:lpstr>
      <vt:lpstr>Earth’s Motion</vt:lpstr>
      <vt:lpstr>Earth’s Motion</vt:lpstr>
      <vt:lpstr>Earth’s Motion</vt:lpstr>
      <vt:lpstr>Earth’s Motion</vt:lpstr>
      <vt:lpstr>Earth’s Motion</vt:lpstr>
      <vt:lpstr>Earth’s axis http://www.youtube.com/watch?v=82p-DYgGFjI </vt:lpstr>
      <vt:lpstr>Earth’s Motion</vt:lpstr>
      <vt:lpstr>Earth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and Space</dc:title>
  <dc:creator>Carpano, Safeya</dc:creator>
  <cp:lastModifiedBy>Carpano, Safeya</cp:lastModifiedBy>
  <cp:revision>5</cp:revision>
  <dcterms:modified xsi:type="dcterms:W3CDTF">2018-09-11T14:54:36Z</dcterms:modified>
</cp:coreProperties>
</file>