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20"/>
      <p:bold r:id="rId21"/>
      <p:italic r:id="rId22"/>
      <p:boldItalic r:id="rId23"/>
    </p:embeddedFont>
    <p:embeddedFont>
      <p:font typeface="Corbel" panose="020B0503020204020204" pitchFamily="34" charset="0"/>
      <p:regular r:id="rId24"/>
      <p:bold r:id="rId25"/>
      <p:italic r:id="rId26"/>
      <p:boldItalic r:id="rId27"/>
    </p:embeddedFont>
    <p:embeddedFont>
      <p:font typeface="Consolas" panose="020B0609020204030204" pitchFamily="49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 txBox="1">
            <a:spLocks noGrp="1"/>
          </p:cNvSpPr>
          <p:nvPr>
            <p:ph type="title"/>
          </p:nvPr>
        </p:nvSpPr>
        <p:spPr>
          <a:xfrm rot="5400000">
            <a:off x="4694238" y="2209802"/>
            <a:ext cx="5851525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Google Shape;139;p12"/>
          <p:cNvSpPr txBox="1">
            <a:spLocks noGrp="1"/>
          </p:cNvSpPr>
          <p:nvPr>
            <p:ph type="body" idx="1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751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▫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2"/>
          </p:nvPr>
        </p:nvSpPr>
        <p:spPr>
          <a:xfrm>
            <a:off x="4655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751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▫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  <a:defRPr sz="2400" b="1" i="0" u="none" strike="noStrike" cap="non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645025" y="180975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  <a:defRPr sz="2400" b="1" i="0" u="none" strike="noStrike" cap="non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3"/>
          </p:nvPr>
        </p:nvSpPr>
        <p:spPr>
          <a:xfrm>
            <a:off x="457200" y="2459037"/>
            <a:ext cx="4040188" cy="39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338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4"/>
          </p:nvPr>
        </p:nvSpPr>
        <p:spPr>
          <a:xfrm>
            <a:off x="4645025" y="2459037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338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•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5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Google Shape;51;p5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5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Google Shape;53;p5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Google Shape;54;p5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Google Shape;55;p5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6"/>
          <p:cNvSpPr txBox="1"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9144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1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57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ctr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8" name="Google Shape;68;p6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"/>
          <p:cNvSpPr/>
          <p:nvPr/>
        </p:nvSpPr>
        <p:spPr>
          <a:xfrm>
            <a:off x="4828952" y="1073888"/>
            <a:ext cx="4322136" cy="5791200"/>
          </a:xfrm>
          <a:custGeom>
            <a:avLst/>
            <a:gdLst/>
            <a:ahLst/>
            <a:cxnLst/>
            <a:rect l="l" t="t" r="r" b="b"/>
            <a:pathLst>
              <a:path w="2736" h="3648" extrusionOk="0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1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4" name="Google Shape;74;p7"/>
          <p:cNvSpPr/>
          <p:nvPr/>
        </p:nvSpPr>
        <p:spPr>
          <a:xfrm>
            <a:off x="373966" y="0"/>
            <a:ext cx="5514536" cy="6615332"/>
          </a:xfrm>
          <a:custGeom>
            <a:avLst/>
            <a:gdLst/>
            <a:ahLst/>
            <a:cxnLst/>
            <a:rect l="l" t="t" r="r" b="b"/>
            <a:pathLst>
              <a:path w="3504" h="4128" extrusionOk="0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9525" cap="flat" cmpd="sng">
            <a:solidFill>
              <a:schemeClr val="accent2">
                <a:alpha val="52941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5" name="Google Shape;75;p7"/>
          <p:cNvSpPr/>
          <p:nvPr/>
        </p:nvSpPr>
        <p:spPr>
          <a:xfrm rot="5236414">
            <a:off x="4462128" y="1483600"/>
            <a:ext cx="4114800" cy="1188720"/>
          </a:xfrm>
          <a:custGeom>
            <a:avLst/>
            <a:gdLst/>
            <a:ahLst/>
            <a:cxnLst/>
            <a:rect l="l" t="t" r="r" b="b"/>
            <a:pathLst>
              <a:path w="3552" h="1344" extrusionOk="0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6" name="Google Shape;76;p7"/>
          <p:cNvSpPr/>
          <p:nvPr/>
        </p:nvSpPr>
        <p:spPr>
          <a:xfrm>
            <a:off x="5943600" y="0"/>
            <a:ext cx="2743200" cy="4267200"/>
          </a:xfrm>
          <a:custGeom>
            <a:avLst/>
            <a:gdLst/>
            <a:ahLst/>
            <a:cxnLst/>
            <a:rect l="l" t="t" r="r" b="b"/>
            <a:pathLst>
              <a:path w="1728" h="2688" extrusionOk="0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7" name="Google Shape;77;p7"/>
          <p:cNvSpPr/>
          <p:nvPr/>
        </p:nvSpPr>
        <p:spPr>
          <a:xfrm>
            <a:off x="5943600" y="4267200"/>
            <a:ext cx="3200400" cy="1143000"/>
          </a:xfrm>
          <a:custGeom>
            <a:avLst/>
            <a:gdLst/>
            <a:ahLst/>
            <a:cxnLst/>
            <a:rect l="l" t="t" r="r" b="b"/>
            <a:pathLst>
              <a:path w="2016" h="720" extrusionOk="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8" name="Google Shape;78;p7"/>
          <p:cNvSpPr/>
          <p:nvPr/>
        </p:nvSpPr>
        <p:spPr>
          <a:xfrm>
            <a:off x="5943600" y="0"/>
            <a:ext cx="1371600" cy="4267200"/>
          </a:xfrm>
          <a:custGeom>
            <a:avLst/>
            <a:gdLst/>
            <a:ahLst/>
            <a:cxnLst/>
            <a:rect l="l" t="t" r="r" b="b"/>
            <a:pathLst>
              <a:path w="864" h="2688" extrusionOk="0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9" name="Google Shape;79;p7"/>
          <p:cNvSpPr/>
          <p:nvPr/>
        </p:nvSpPr>
        <p:spPr>
          <a:xfrm>
            <a:off x="5948363" y="4246563"/>
            <a:ext cx="2090737" cy="2611437"/>
          </a:xfrm>
          <a:custGeom>
            <a:avLst/>
            <a:gdLst/>
            <a:ahLst/>
            <a:cxnLst/>
            <a:rect l="l" t="t" r="r" b="b"/>
            <a:pathLst>
              <a:path w="1317" h="1645" extrusionOk="0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0" name="Google Shape;80;p7"/>
          <p:cNvSpPr/>
          <p:nvPr/>
        </p:nvSpPr>
        <p:spPr>
          <a:xfrm>
            <a:off x="5943600" y="4267200"/>
            <a:ext cx="1600200" cy="2590800"/>
          </a:xfrm>
          <a:custGeom>
            <a:avLst/>
            <a:gdLst/>
            <a:ahLst/>
            <a:cxnLst/>
            <a:rect l="l" t="t" r="r" b="b"/>
            <a:pathLst>
              <a:path w="1008" h="1632" extrusionOk="0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1" name="Google Shape;81;p7"/>
          <p:cNvSpPr/>
          <p:nvPr/>
        </p:nvSpPr>
        <p:spPr>
          <a:xfrm>
            <a:off x="5943600" y="1371600"/>
            <a:ext cx="3200400" cy="2895600"/>
          </a:xfrm>
          <a:custGeom>
            <a:avLst/>
            <a:gdLst/>
            <a:ahLst/>
            <a:cxnLst/>
            <a:rect l="l" t="t" r="r" b="b"/>
            <a:pathLst>
              <a:path w="2016" h="1824" extrusionOk="0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2" name="Google Shape;82;p7"/>
          <p:cNvSpPr/>
          <p:nvPr/>
        </p:nvSpPr>
        <p:spPr>
          <a:xfrm>
            <a:off x="5943600" y="1752600"/>
            <a:ext cx="3200400" cy="2514600"/>
          </a:xfrm>
          <a:custGeom>
            <a:avLst/>
            <a:gdLst/>
            <a:ahLst/>
            <a:cxnLst/>
            <a:rect l="l" t="t" r="r" b="b"/>
            <a:pathLst>
              <a:path w="2016" h="1584" extrusionOk="0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3" name="Google Shape;83;p7"/>
          <p:cNvSpPr/>
          <p:nvPr/>
        </p:nvSpPr>
        <p:spPr>
          <a:xfrm>
            <a:off x="990600" y="4267200"/>
            <a:ext cx="4953000" cy="2590800"/>
          </a:xfrm>
          <a:custGeom>
            <a:avLst/>
            <a:gdLst/>
            <a:ahLst/>
            <a:cxnLst/>
            <a:rect l="l" t="t" r="r" b="b"/>
            <a:pathLst>
              <a:path w="3120" h="1632" extrusionOk="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4" name="Google Shape;84;p7"/>
          <p:cNvSpPr/>
          <p:nvPr/>
        </p:nvSpPr>
        <p:spPr>
          <a:xfrm>
            <a:off x="533400" y="4267200"/>
            <a:ext cx="5334000" cy="2590800"/>
          </a:xfrm>
          <a:custGeom>
            <a:avLst/>
            <a:gdLst/>
            <a:ahLst/>
            <a:cxnLst/>
            <a:rect l="l" t="t" r="r" b="b"/>
            <a:pathLst>
              <a:path w="3360" h="1632" extrusionOk="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5" name="Google Shape;85;p7"/>
          <p:cNvSpPr/>
          <p:nvPr/>
        </p:nvSpPr>
        <p:spPr>
          <a:xfrm>
            <a:off x="366824" y="2438400"/>
            <a:ext cx="5638800" cy="1828800"/>
          </a:xfrm>
          <a:custGeom>
            <a:avLst/>
            <a:gdLst/>
            <a:ahLst/>
            <a:cxnLst/>
            <a:rect l="l" t="t" r="r" b="b"/>
            <a:pathLst>
              <a:path w="3552" h="1152" extrusionOk="0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7"/>
          <p:cNvSpPr/>
          <p:nvPr/>
        </p:nvSpPr>
        <p:spPr>
          <a:xfrm>
            <a:off x="366824" y="2133600"/>
            <a:ext cx="5638800" cy="2133600"/>
          </a:xfrm>
          <a:custGeom>
            <a:avLst/>
            <a:gdLst/>
            <a:ahLst/>
            <a:cxnLst/>
            <a:rect l="l" t="t" r="r" b="b"/>
            <a:pathLst>
              <a:path w="3552" h="1344" extrusionOk="0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7"/>
          <p:cNvSpPr/>
          <p:nvPr/>
        </p:nvSpPr>
        <p:spPr>
          <a:xfrm>
            <a:off x="4572000" y="4267200"/>
            <a:ext cx="1371600" cy="2590800"/>
          </a:xfrm>
          <a:custGeom>
            <a:avLst/>
            <a:gdLst/>
            <a:ahLst/>
            <a:cxnLst/>
            <a:rect l="l" t="t" r="r" b="b"/>
            <a:pathLst>
              <a:path w="864" h="1632" extrusionOk="0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75" tIns="45700" rIns="91425" bIns="0" anchor="t" anchorCtr="0"/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9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7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7"/>
          <p:cNvSpPr txBox="1"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640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sz="38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7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7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7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8" name="Google Shape;98;p7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2" name="Google Shape;102;p8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sz="36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71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2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2164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3040"/>
              <a:buFont typeface="Noto Sans Symbols"/>
              <a:buChar char="▪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88619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▫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8" name="Google Shape;108;p9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9" name="Google Shape;109;p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2" name="Google Shape;112;p10"/>
          <p:cNvCxnSpPr/>
          <p:nvPr/>
        </p:nvCxnSpPr>
        <p:spPr>
          <a:xfrm>
            <a:off x="363195" y="1885028"/>
            <a:ext cx="8782622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3" name="Google Shape;113;p10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14" name="Google Shape;114;p10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5" name="Google Shape;115;p10"/>
            <p:cNvCxnSpPr/>
            <p:nvPr/>
          </p:nvCxnSpPr>
          <p:spPr>
            <a:xfrm rot="5400000" flipH="1">
              <a:off x="6685888" y="1391257"/>
              <a:ext cx="125755" cy="427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6" name="Google Shape;116;p1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17" name="Google Shape;117;p10"/>
          <p:cNvSpPr txBox="1">
            <a:spLocks noGrp="1"/>
          </p:cNvSpPr>
          <p:nvPr>
            <p:ph type="title"/>
          </p:nvPr>
        </p:nvSpPr>
        <p:spPr>
          <a:xfrm>
            <a:off x="914400" y="441251"/>
            <a:ext cx="6858000" cy="701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sz="21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8" name="Google Shape;118;p10"/>
          <p:cNvSpPr>
            <a:spLocks noGrp="1"/>
          </p:cNvSpPr>
          <p:nvPr>
            <p:ph type="pic" idx="2"/>
          </p:nvPr>
        </p:nvSpPr>
        <p:spPr>
          <a:xfrm>
            <a:off x="368032" y="1893781"/>
            <a:ext cx="877824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30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body" idx="1"/>
          </p:nvPr>
        </p:nvSpPr>
        <p:spPr>
          <a:xfrm>
            <a:off x="914400" y="1150144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3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9718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▫"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921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Char char="◾"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8575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•"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85750" algn="l" rtl="0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grpSp>
        <p:nvGrpSpPr>
          <p:cNvPr id="120" name="Google Shape;120;p10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21" name="Google Shape;121;p10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2" name="Google Shape;122;p10"/>
            <p:cNvCxnSpPr/>
            <p:nvPr/>
          </p:nvCxnSpPr>
          <p:spPr>
            <a:xfrm rot="5400000" flipH="1">
              <a:off x="6685888" y="1391257"/>
              <a:ext cx="125755" cy="427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3" name="Google Shape;123;p1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24" name="Google Shape;124;p10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25" name="Google Shape;125;p10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" name="Google Shape;126;p10"/>
            <p:cNvCxnSpPr/>
            <p:nvPr/>
          </p:nvCxnSpPr>
          <p:spPr>
            <a:xfrm rot="5400000" flipH="1">
              <a:off x="6685888" y="1391257"/>
              <a:ext cx="125755" cy="427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" name="Google Shape;127;p1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straightConnector1">
              <a:avLst/>
            </a:pr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6477000" y="5549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914400" y="55499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55499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3" name="Google Shape;133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18336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b="0" i="0" u="none" strike="noStrike" cap="non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•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Effect on Earth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EEn.1.1.3 Explain how the sun produces energy which is transferred to the Earth by radiation.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EEn.1.1.4 Explain how incoming solar energy makes life possible on Earth.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None/>
            </a:pPr>
            <a:endParaRPr sz="30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9" name="Google Shape;149;p13" descr="http://ts1.mm.bing.net/images/thumbnail.aspx?q=1500043881908&amp;id=c8c76bc99ac933618b7227bbc4a30fce&amp;url=http%3a%2f%2fspectrum.mit.edu%2fwp-content%2fimages%2f2009-spring%2fhere-comes-the-sun-homepag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2743200"/>
            <a:ext cx="51816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Energy 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2" name="Google Shape;222;p23"/>
          <p:cNvSpPr txBox="1">
            <a:spLocks noGrp="1"/>
          </p:cNvSpPr>
          <p:nvPr>
            <p:ph type="body" idx="1"/>
          </p:nvPr>
        </p:nvSpPr>
        <p:spPr>
          <a:xfrm>
            <a:off x="0" y="1350818"/>
            <a:ext cx="5029200" cy="4897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9"/>
              <a:buFont typeface="Noto Sans Symbols"/>
              <a:buChar char="▪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the </a:t>
            </a:r>
            <a:r>
              <a:rPr lang="en-US" sz="32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core of the Sun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helium is a product of the process in which </a:t>
            </a:r>
            <a:r>
              <a:rPr lang="en-US" sz="3200" b="1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hydrogen nuclei fuse 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(fusion)</a:t>
            </a:r>
            <a:endParaRPr sz="3600" b="1" i="0" u="sng" strike="noStrike" cap="none" dirty="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1148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09"/>
              <a:buFont typeface="Noto Sans Symbols"/>
              <a:buChar char="▪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mass of the helium nucleus is less than the combined mass of the hydrogen nuclei, which means that </a:t>
            </a:r>
            <a:r>
              <a:rPr lang="en-US" sz="3200" b="1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mass is being lost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during the </a:t>
            </a:r>
            <a:r>
              <a:rPr lang="en-US" sz="3200" b="1" i="0" u="none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process</a:t>
            </a:r>
            <a:endParaRPr sz="3200" dirty="0"/>
          </a:p>
        </p:txBody>
      </p:sp>
      <p:pic>
        <p:nvPicPr>
          <p:cNvPr id="223" name="Google Shape;223;p23" descr="http://ts3.mm.bing.net/images/thumbnail.aspx?q=1533631862966&amp;id=c3ac596685e694f6599e2fcb7f1cef77&amp;url=http%3a%2f%2fchemwiki.ucdavis.edu%2f%40api%2fdeki%2ffiles%2f6892%2f%3dsun_fusion.jpg%3fsize%3dthum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1447800"/>
            <a:ext cx="41148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Energy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9" name="Google Shape;229;p24"/>
          <p:cNvSpPr txBox="1">
            <a:spLocks noGrp="1"/>
          </p:cNvSpPr>
          <p:nvPr>
            <p:ph type="body" idx="1"/>
          </p:nvPr>
        </p:nvSpPr>
        <p:spPr>
          <a:xfrm>
            <a:off x="533400" y="914400"/>
            <a:ext cx="7772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mass lost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the fusion of hydrogen into helium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converted into energy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which powers the Sun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lang="en-US" sz="30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the Sun’s rate of hydrogen fusing, it is about halfway through its lifetime, with another 5 billion years left</a:t>
            </a:r>
            <a:endParaRPr sz="3000" b="0" i="0" u="none" strike="noStrike" cap="none" dirty="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0" name="Google Shape;230;p24" descr="http://ts1.mm.bing.net/images/thumbnail.aspx?q=1426849016812&amp;id=068c739f566df46dcfa7fa5cb5e19601&amp;url=http%3a%2f%2fwww.energy-enviro.fi%2fimages%2fnewsletter%2f2_2005%2f8_8_fusion_reacti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1" y="3886200"/>
            <a:ext cx="8763000" cy="297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Forms of Sun’s Energy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6" name="Google Shape;236;p25"/>
          <p:cNvSpPr txBox="1">
            <a:spLocks noGrp="1"/>
          </p:cNvSpPr>
          <p:nvPr>
            <p:ph type="body" idx="1"/>
          </p:nvPr>
        </p:nvSpPr>
        <p:spPr>
          <a:xfrm>
            <a:off x="533400" y="838200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light we see coming from the sun is the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visible light spectrum (rainbow) 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it is seen as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white light 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unless forced through a prism</a:t>
            </a:r>
            <a:endParaRPr dirty="0"/>
          </a:p>
          <a:p>
            <a:pPr marL="41148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do not see the other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damaging 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forms of suns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energy</a:t>
            </a:r>
            <a:r>
              <a:rPr lang="en-US" sz="2590" b="0" i="0" u="sng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such as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ultraviolet rays (UV),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infrared waves, gamma rays, </a:t>
            </a:r>
            <a:r>
              <a:rPr lang="en-US" sz="2590" b="0" i="0" u="none" strike="noStrike" cap="none" dirty="0" err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Xrays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or microwaves, </a:t>
            </a:r>
            <a:r>
              <a:rPr lang="en-US" sz="2590" b="0" i="0" u="none" strike="noStrike" cap="none" dirty="0" err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etc</a:t>
            </a:r>
            <a:endParaRPr sz="259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7" name="Google Shape;237;p25" descr="http://www.geography.hunter.cuny.edu/~tbw/wc.notes/2.heating.earth.surface/images/electromag.spectrum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581400"/>
            <a:ext cx="91440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6"/>
          <p:cNvSpPr txBox="1">
            <a:spLocks noGrp="1"/>
          </p:cNvSpPr>
          <p:nvPr>
            <p:ph type="title"/>
          </p:nvPr>
        </p:nvSpPr>
        <p:spPr>
          <a:xfrm>
            <a:off x="498764" y="180109"/>
            <a:ext cx="8451272" cy="900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3800" b="0" i="0" u="none" strike="noStrike" cap="none" dirty="0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Flow of Energy From Sun </a:t>
            </a:r>
            <a:r>
              <a:rPr lang="en-US" sz="3800" b="0" i="0" u="none" strike="noStrike" cap="none" dirty="0" smtClean="0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Earth</a:t>
            </a:r>
            <a:br>
              <a:rPr lang="en-US" sz="3800" b="0" i="0" u="none" strike="noStrike" cap="none" dirty="0" smtClean="0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 dirty="0" smtClean="0">
                <a:latin typeface="Comic Sans MS"/>
                <a:ea typeface="Comic Sans MS"/>
                <a:cs typeface="Comic Sans MS"/>
                <a:sym typeface="Comic Sans MS"/>
              </a:rPr>
              <a:t>Write the %s of absorbed &amp; reflected radiation</a:t>
            </a:r>
            <a:endParaRPr sz="3200" b="0" i="0" u="none" strike="noStrike" cap="none" dirty="0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26" name="Picture 2" descr="Image result for sun radiation absorbed &amp; reflected by Earth dia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8" y="2098963"/>
            <a:ext cx="7703126" cy="459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7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Axis and Solar Impact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9" name="Google Shape;249;p27"/>
          <p:cNvSpPr txBox="1">
            <a:spLocks noGrp="1"/>
          </p:cNvSpPr>
          <p:nvPr>
            <p:ph type="body" idx="2"/>
          </p:nvPr>
        </p:nvSpPr>
        <p:spPr>
          <a:xfrm>
            <a:off x="4648200" y="990601"/>
            <a:ext cx="40386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9"/>
              <a:buFont typeface="Noto Sans Symbols"/>
              <a:buChar char="▪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Sun’s energy (</a:t>
            </a:r>
            <a:r>
              <a:rPr lang="en-US" sz="222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from the sun </a:t>
            </a:r>
            <a:r>
              <a:rPr lang="en-US" sz="222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impacts</a:t>
            </a:r>
            <a:r>
              <a:rPr lang="en-US" sz="222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 </a:t>
            </a:r>
            <a:r>
              <a:rPr lang="en-US" sz="2220" b="0" i="0" u="sng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differently:</a:t>
            </a:r>
          </a:p>
          <a:p>
            <a:pPr marL="6858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9"/>
              <a:buNone/>
            </a:pPr>
            <a:r>
              <a:rPr lang="en-US" sz="2220" b="0" i="0" u="sng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depending</a:t>
            </a:r>
            <a:r>
              <a:rPr lang="en-US" sz="222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the </a:t>
            </a:r>
            <a:r>
              <a:rPr lang="en-US" sz="2220" u="sng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tilt</a:t>
            </a:r>
            <a:r>
              <a:rPr lang="en-US" sz="2220" b="0" i="0" u="none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20" dirty="0" smtClean="0">
                <a:latin typeface="Comic Sans MS"/>
                <a:ea typeface="Comic Sans MS"/>
                <a:cs typeface="Comic Sans MS"/>
                <a:sym typeface="Comic Sans MS"/>
              </a:rPr>
              <a:t>of the </a:t>
            </a:r>
            <a:r>
              <a:rPr lang="en-US" sz="222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 on it’s </a:t>
            </a:r>
            <a:r>
              <a:rPr lang="en-US" sz="222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axis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and sun’s ray </a:t>
            </a:r>
            <a:r>
              <a:rPr lang="en-US" sz="222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angle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 earth’s surface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9"/>
              <a:buFont typeface="Noto Sans Symbols"/>
              <a:buChar char="▪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Ex. Poles, summer vs. winter</a:t>
            </a:r>
            <a:endParaRPr sz="222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0" name="Google Shape;250;p27" descr="http://solar.steinbergs.us/images/jpgs/earth-rotate-R-su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4419600"/>
            <a:ext cx="8839200" cy="2438400"/>
          </a:xfrm>
          <a:prstGeom prst="rect">
            <a:avLst/>
          </a:prstGeom>
          <a:solidFill>
            <a:srgbClr val="ECECEC"/>
          </a:solidFill>
          <a:ln w="190500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0000" algn="tl" rotWithShape="0">
              <a:srgbClr val="000000">
                <a:alpha val="40784"/>
              </a:srgbClr>
            </a:outerShdw>
          </a:effectLst>
        </p:spPr>
      </p:pic>
      <p:pic>
        <p:nvPicPr>
          <p:cNvPr id="251" name="Google Shape;251;p27" descr="http://www.divediscover.whoi.edu/images/circ-heating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1143000"/>
            <a:ext cx="4099891" cy="2514600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mic Sans MS"/>
              <a:buNone/>
            </a:pPr>
            <a:r>
              <a:rPr lang="en-US" sz="36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Impact and Differential Heating</a:t>
            </a:r>
            <a:endParaRPr sz="36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7" name="Google Shape;257;p28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3152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</a:pPr>
            <a:r>
              <a:rPr lang="en-US" sz="2400" b="1" i="0" u="none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Temperature</a:t>
            </a:r>
            <a:endParaRPr sz="2400" b="1" i="0" u="none" strike="noStrike" cap="none" dirty="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8" name="Google Shape;258;p28"/>
          <p:cNvSpPr txBox="1">
            <a:spLocks noGrp="1"/>
          </p:cNvSpPr>
          <p:nvPr>
            <p:ph type="body" idx="2"/>
          </p:nvPr>
        </p:nvSpPr>
        <p:spPr>
          <a:xfrm>
            <a:off x="4572000" y="841745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3152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Land Temperature</a:t>
            </a:r>
            <a:endParaRPr sz="2400" b="1" i="0" u="none" strike="noStrike" cap="none" dirty="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9" name="Google Shape;259;p28"/>
          <p:cNvSpPr txBox="1">
            <a:spLocks noGrp="1"/>
          </p:cNvSpPr>
          <p:nvPr>
            <p:ph type="body" idx="3"/>
          </p:nvPr>
        </p:nvSpPr>
        <p:spPr>
          <a:xfrm>
            <a:off x="231775" y="1999960"/>
            <a:ext cx="4040188" cy="2313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9"/>
              <a:buFont typeface="Noto Sans Symbols"/>
              <a:buChar char="▪"/>
            </a:pPr>
            <a:r>
              <a:rPr lang="en-US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 </a:t>
            </a:r>
            <a:r>
              <a:rPr lang="en-US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heats up slowly </a:t>
            </a:r>
            <a:r>
              <a:rPr lang="en-US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</a:t>
            </a:r>
            <a:r>
              <a:rPr lang="en-US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retains heat longer </a:t>
            </a:r>
            <a:r>
              <a:rPr lang="en-US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 land</a:t>
            </a:r>
            <a:endParaRPr dirty="0"/>
          </a:p>
          <a:p>
            <a:pPr marL="41148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9"/>
              <a:buFont typeface="Noto Sans Symbols"/>
              <a:buChar char="▪"/>
            </a:pPr>
            <a:r>
              <a:rPr lang="en-US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Ex. Why birds tend to be in the water when it is winter</a:t>
            </a:r>
            <a:endParaRPr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0" name="Google Shape;260;p28"/>
          <p:cNvSpPr txBox="1">
            <a:spLocks noGrp="1"/>
          </p:cNvSpPr>
          <p:nvPr>
            <p:ph type="body" idx="4"/>
          </p:nvPr>
        </p:nvSpPr>
        <p:spPr>
          <a:xfrm>
            <a:off x="4503738" y="1365821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Land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heats up faster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 water but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loses heat faster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 water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Ex. Why reptiles, such as turtles, bask in the sun while lying on land then return to water once warm</a:t>
            </a:r>
            <a:endParaRPr sz="24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1" name="Google Shape;261;p28" descr="http://www.admwebstudios.co.uk/GlobalEnvironment/Images/WINDENERGY1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137659"/>
            <a:ext cx="9144000" cy="2720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Impact and Earth’s Life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7" name="Google Shape;267;p29"/>
          <p:cNvSpPr txBox="1">
            <a:spLocks noGrp="1"/>
          </p:cNvSpPr>
          <p:nvPr>
            <p:ph type="body" idx="2"/>
          </p:nvPr>
        </p:nvSpPr>
        <p:spPr>
          <a:xfrm>
            <a:off x="4800600" y="838200"/>
            <a:ext cx="4038600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sun’s energy and heat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makes it possible for life on earth 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Ex.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Photosynthesis-</a:t>
            </a:r>
            <a:r>
              <a:rPr lang="en-US" sz="259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plants take in sunlight and convert it to sugar that animals eat</a:t>
            </a:r>
            <a:endParaRPr sz="259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8" name="Google Shape;268;p29" descr="http://www.users.muohio.edu/farmerje/life/producers/images/photosynthesis5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95400"/>
            <a:ext cx="4457862" cy="51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9" descr="http://www.ucmp.berkeley.edu/education/dynamic/session1/images_sess1/4sphere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48200" y="3962400"/>
            <a:ext cx="43434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Importance of the sun Summery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964"/>
            <a:ext cx="4038600" cy="5735781"/>
          </a:xfrm>
        </p:spPr>
        <p:txBody>
          <a:bodyPr/>
          <a:lstStyle/>
          <a:p>
            <a:pPr marL="59690" indent="0">
              <a:buNone/>
            </a:pPr>
            <a:r>
              <a:rPr lang="en-US" dirty="0" smtClean="0"/>
              <a:t>Provides Heat:</a:t>
            </a:r>
          </a:p>
          <a:p>
            <a:endParaRPr lang="en-US" dirty="0"/>
          </a:p>
          <a:p>
            <a:pPr marL="59690" indent="0">
              <a:buNone/>
            </a:pPr>
            <a:r>
              <a:rPr lang="en-US" dirty="0" smtClean="0"/>
              <a:t>Provides energy:</a:t>
            </a:r>
          </a:p>
          <a:p>
            <a:pPr marL="59690" indent="0">
              <a:buNone/>
            </a:pPr>
            <a:endParaRPr lang="en-US" dirty="0"/>
          </a:p>
          <a:p>
            <a:pPr marL="59690" indent="0">
              <a:buNone/>
            </a:pPr>
            <a:r>
              <a:rPr lang="en-US" dirty="0" smtClean="0"/>
              <a:t>Drives the water cycle:</a:t>
            </a:r>
          </a:p>
          <a:p>
            <a:pPr marL="59690" indent="0">
              <a:buNone/>
            </a:pPr>
            <a:endParaRPr lang="en-US" dirty="0"/>
          </a:p>
          <a:p>
            <a:pPr marL="59690" indent="0">
              <a:buNone/>
            </a:pPr>
            <a:r>
              <a:rPr lang="en-US" dirty="0" smtClean="0"/>
              <a:t>Help make ozone:	</a:t>
            </a:r>
          </a:p>
          <a:p>
            <a:pPr marL="59690" indent="0">
              <a:buNone/>
            </a:pPr>
            <a:endParaRPr lang="en-US" dirty="0"/>
          </a:p>
          <a:p>
            <a:pPr marL="59690" indent="0">
              <a:buNone/>
            </a:pPr>
            <a:r>
              <a:rPr lang="en-US" dirty="0" smtClean="0"/>
              <a:t>Drives the food chain:		</a:t>
            </a:r>
          </a:p>
          <a:p>
            <a:pPr marL="59690" indent="0">
              <a:buNone/>
            </a:pPr>
            <a:r>
              <a:rPr lang="en-US" dirty="0" smtClean="0"/>
              <a:t>Keeps Earth in orbit</a:t>
            </a:r>
          </a:p>
          <a:p>
            <a:pPr marL="59690" indent="0">
              <a:buNone/>
            </a:pPr>
            <a:endParaRPr lang="en-US" dirty="0"/>
          </a:p>
          <a:p>
            <a:pPr marL="5969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655344" y="955964"/>
            <a:ext cx="4038600" cy="5735781"/>
          </a:xfrm>
        </p:spPr>
        <p:txBody>
          <a:bodyPr/>
          <a:lstStyle/>
          <a:p>
            <a:r>
              <a:rPr lang="en-US" dirty="0" smtClean="0"/>
              <a:t>Sun radiation warm the surface of the </a:t>
            </a:r>
            <a:r>
              <a:rPr lang="en-US" smtClean="0"/>
              <a:t>Earth: Cause </a:t>
            </a:r>
            <a:r>
              <a:rPr lang="en-US" dirty="0" smtClean="0"/>
              <a:t>seasons</a:t>
            </a:r>
          </a:p>
          <a:p>
            <a:r>
              <a:rPr lang="en-US" dirty="0" smtClean="0"/>
              <a:t>Plants use sun energy for photosynthesis</a:t>
            </a:r>
          </a:p>
          <a:p>
            <a:r>
              <a:rPr lang="en-US" dirty="0" smtClean="0"/>
              <a:t>Weather &amp; climate</a:t>
            </a:r>
          </a:p>
          <a:p>
            <a:endParaRPr lang="en-US" dirty="0" smtClean="0"/>
          </a:p>
          <a:p>
            <a:r>
              <a:rPr lang="en-US" dirty="0" smtClean="0"/>
              <a:t>Protect from harmful UV radiation</a:t>
            </a:r>
          </a:p>
          <a:p>
            <a:r>
              <a:rPr lang="en-US" dirty="0" smtClean="0"/>
              <a:t>The source of energy for the food chain</a:t>
            </a:r>
          </a:p>
          <a:p>
            <a:r>
              <a:rPr lang="en-US" dirty="0" smtClean="0"/>
              <a:t>Gravitational pull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the Sun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5" name="Google Shape;155;p14" descr="http://ts3.mm.bing.net/images/thumbnail.aspx?q=1439440442482&amp;id=bbb922d014ab556ee79d8d13a3724da4&amp;url=http%3a%2f%2fwww.physics.hku.hk%2f%7enature%2fCD%2fregular_e%2flectures%2fimages%2fchap11%2finter_sun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1524000"/>
            <a:ext cx="6705600" cy="500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6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Atmosphere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6" name="Google Shape;166;p1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4267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Noto Sans Symbols"/>
              <a:buChar char="▪"/>
            </a:pPr>
            <a:r>
              <a:rPr lang="en-US" sz="28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Gas flows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the corona at high speed and </a:t>
            </a:r>
            <a:r>
              <a:rPr lang="en-US" sz="28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forms the solar winds</a:t>
            </a:r>
            <a:endParaRPr dirty="0"/>
          </a:p>
          <a:p>
            <a:pPr marL="740664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▫"/>
            </a:pP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Winds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charged particles that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flow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outward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through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entire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system</a:t>
            </a:r>
            <a:endParaRPr dirty="0"/>
          </a:p>
          <a:p>
            <a:pPr marL="740664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▫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ions bathe each planet in floods of particles</a:t>
            </a:r>
            <a:endParaRPr dirty="0"/>
          </a:p>
        </p:txBody>
      </p:sp>
      <p:pic>
        <p:nvPicPr>
          <p:cNvPr id="167" name="Google Shape;167;p16" descr="http://static.bbc.co.uk/solarsystem/img/ic/640/solar_system_highlights/solar_wind/solar_wind_larg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199" y="1600200"/>
            <a:ext cx="4495801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Atmosphere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3" name="Google Shape;173;p17"/>
          <p:cNvSpPr txBox="1">
            <a:spLocks noGrp="1"/>
          </p:cNvSpPr>
          <p:nvPr>
            <p:ph type="body" idx="2"/>
          </p:nvPr>
        </p:nvSpPr>
        <p:spPr>
          <a:xfrm>
            <a:off x="4572000" y="1600200"/>
            <a:ext cx="4343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magnetic field </a:t>
            </a:r>
            <a:r>
              <a:rPr lang="en-US" sz="2400" b="0" i="0" u="sng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protects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its life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the Sun’s radiation and</a:t>
            </a:r>
            <a:r>
              <a:rPr lang="en-US" sz="24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particles</a:t>
            </a:r>
            <a:endParaRPr dirty="0"/>
          </a:p>
          <a:p>
            <a:pPr marL="41148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stellar particles and dangerous forms of the Sun’s energy (ex. UV rays)  are deflected away from Earth’s atmosphere/surface and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pushed away toward the poles</a:t>
            </a:r>
            <a:endParaRPr dirty="0"/>
          </a:p>
          <a:p>
            <a:pPr marL="342900" marR="0" lvl="1" indent="-222884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890"/>
              <a:buFont typeface="Arial"/>
              <a:buNone/>
            </a:pPr>
            <a:endParaRPr sz="21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4" name="Google Shape;174;p17" descr="http://www.dailygalaxy.com/my_weblog/images/2007/03/21/earths_magnetic_fiel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600200"/>
            <a:ext cx="4267200" cy="2454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7" descr="http://2.bp.blogspot.com/-nQlUvnUCO3M/TWYWnec85sI/AAAAAAAAmIw/IVpZT7vte5Q/s1600/Earths-Magnetic-Field-Photo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4320432"/>
            <a:ext cx="4267200" cy="2537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Earth’s Magnetic Field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1" name="Google Shape;181;p18"/>
          <p:cNvSpPr txBox="1">
            <a:spLocks noGrp="1"/>
          </p:cNvSpPr>
          <p:nvPr>
            <p:ph type="body" idx="1"/>
          </p:nvPr>
        </p:nvSpPr>
        <p:spPr>
          <a:xfrm>
            <a:off x="914400" y="1066800"/>
            <a:ext cx="77724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particles</a:t>
            </a:r>
            <a:r>
              <a:rPr lang="en-US" sz="24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deflected by Earth’s magnetic field and are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trapped</a:t>
            </a:r>
            <a:r>
              <a:rPr lang="en-US" sz="24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2 rings of the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magnetic field</a:t>
            </a:r>
            <a:r>
              <a:rPr lang="en-US" sz="24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called the Van Allen belts</a:t>
            </a:r>
            <a:endParaRPr dirty="0"/>
          </a:p>
          <a:p>
            <a:pPr marL="41148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particles in the belt collide with gases in Earth’s atmosphere and cause the gases to give off light that we see as the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aurora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(aka: aurora borealis)</a:t>
            </a:r>
            <a:endParaRPr dirty="0"/>
          </a:p>
        </p:txBody>
      </p:sp>
      <p:pic>
        <p:nvPicPr>
          <p:cNvPr id="182" name="Google Shape;182;p18" descr="http://ts2.mm.bing.net/images/thumbnail.aspx?q=1516170779681&amp;id=739040ab6bb580ffe4c3d5b95fa7d030&amp;url=http%3a%2f%2fwww.onelargeprawn.co.za%2fwp-content%2fuploads%2f2009%2faurora_borealis_0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505200"/>
            <a:ext cx="4495800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8" descr="http://imgsrv4.funzu.com/2011/02/Gorgeous-Aurora-Borealis-00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48200" y="3505200"/>
            <a:ext cx="4495799" cy="335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 dirty="0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Activity</a:t>
            </a:r>
            <a:endParaRPr sz="4000" b="0" i="0" u="none" strike="noStrike" cap="none" dirty="0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Google Shape;189;p19"/>
          <p:cNvSpPr txBox="1">
            <a:spLocks noGrp="1"/>
          </p:cNvSpPr>
          <p:nvPr>
            <p:ph type="body" idx="1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19932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61"/>
              <a:buFont typeface="Noto Sans Symbols"/>
              <a:buNone/>
            </a:pPr>
            <a:endParaRPr sz="238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0" name="Google Shape;190;p19"/>
          <p:cNvSpPr txBox="1">
            <a:spLocks noGrp="1"/>
          </p:cNvSpPr>
          <p:nvPr>
            <p:ph type="body" idx="2"/>
          </p:nvPr>
        </p:nvSpPr>
        <p:spPr>
          <a:xfrm>
            <a:off x="4876800" y="17526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61"/>
              <a:buFont typeface="Noto Sans Symbols"/>
              <a:buChar char="▪"/>
            </a:pPr>
            <a:r>
              <a:rPr lang="en-US" sz="238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winds and layers of the solar atmosphere are permanent </a:t>
            </a:r>
            <a:r>
              <a:rPr lang="en-US" sz="238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features.</a:t>
            </a:r>
          </a:p>
          <a:p>
            <a:pPr marL="41148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61"/>
              <a:buFont typeface="Noto Sans Symbols"/>
              <a:buChar char="▪"/>
            </a:pPr>
            <a:r>
              <a:rPr lang="en-US" sz="2380" b="0" i="0" u="none" strike="noStrike" cap="none" dirty="0" smtClean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</a:t>
            </a:r>
            <a:r>
              <a:rPr lang="en-US" sz="2380" b="1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features </a:t>
            </a:r>
            <a:r>
              <a:rPr lang="en-US" sz="238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the Sun change over time </a:t>
            </a:r>
            <a:r>
              <a:rPr lang="en-US" sz="238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a process called </a:t>
            </a:r>
            <a:r>
              <a:rPr lang="en-US" sz="238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activity</a:t>
            </a:r>
            <a:endParaRPr dirty="0"/>
          </a:p>
          <a:p>
            <a:pPr marL="41148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61"/>
              <a:buFont typeface="Noto Sans Symbols"/>
              <a:buChar char="▪"/>
            </a:pPr>
            <a:r>
              <a:rPr lang="en-US" sz="238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Sun’s magnetic field disturbs the solar atmosphere periodically causing new features to appear</a:t>
            </a:r>
            <a:endParaRPr dirty="0"/>
          </a:p>
        </p:txBody>
      </p:sp>
      <p:pic>
        <p:nvPicPr>
          <p:cNvPr id="191" name="Google Shape;191;p19" descr="http://ts1.mm.bing.net/images/thumbnail.aspx?q=1533596796616&amp;id=26438394778e81472a3386be13be9608&amp;url=http%3a%2f%2fnews.nationalgeographic.com%2fnews%2f2009%2f04%2fphotogalleries%2fbest-pictures-of-earth%2fimages%2fprimary%2f090428-09-sun-solar-activity-minimum_bi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607128"/>
            <a:ext cx="4876800" cy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Activity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7" name="Google Shape;197;p20"/>
          <p:cNvSpPr txBox="1">
            <a:spLocks noGrp="1"/>
          </p:cNvSpPr>
          <p:nvPr>
            <p:ph type="body" idx="1"/>
          </p:nvPr>
        </p:nvSpPr>
        <p:spPr>
          <a:xfrm>
            <a:off x="0" y="990600"/>
            <a:ext cx="44958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61"/>
              <a:buFont typeface="Noto Sans Symbols"/>
              <a:buChar char="▪"/>
            </a:pP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Sunspots- </a:t>
            </a:r>
            <a:r>
              <a:rPr lang="en-US" sz="259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dark spots on the surface of Sun (actually very bright but appear </a:t>
            </a:r>
            <a:endParaRPr lang="en-US" sz="2590" b="0" i="0" u="none" strike="noStrike" cap="none" dirty="0" smtClean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6858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61"/>
              <a:buNone/>
            </a:pPr>
            <a:r>
              <a:rPr lang="en-US" sz="2590" b="0" i="0" u="sng" strike="noStrike" cap="none" dirty="0" smtClean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darker </a:t>
            </a:r>
            <a:r>
              <a:rPr lang="en-US" sz="259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 surrounding area b/c they are cooler</a:t>
            </a:r>
            <a:r>
              <a:rPr lang="en-US" sz="259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 dirty="0"/>
          </a:p>
          <a:p>
            <a:pPr marL="740664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ts val="1998"/>
              <a:buFont typeface="Noto Sans Symbols"/>
              <a:buChar char="▫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Due to </a:t>
            </a:r>
            <a:r>
              <a:rPr lang="en-US" sz="222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magnetic field 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poking through the atmosphere, preventing hot gases from rising to the surface</a:t>
            </a:r>
            <a:endParaRPr dirty="0"/>
          </a:p>
          <a:p>
            <a:pPr marL="740664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ts val="1998"/>
              <a:buFont typeface="Noto Sans Symbols"/>
              <a:buChar char="▫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Typically last 2 months and occur in pairs</a:t>
            </a:r>
            <a:endParaRPr dirty="0"/>
          </a:p>
          <a:p>
            <a:pPr marL="740664" marR="0" lvl="1" indent="-28575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2"/>
              </a:buClr>
              <a:buSzPts val="1998"/>
              <a:buFont typeface="Noto Sans Symbols"/>
              <a:buChar char="▫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sunspots changes regularly reaching a max. number every 11.2 </a:t>
            </a:r>
            <a:r>
              <a:rPr lang="en-US" sz="2220" b="0" i="0" u="none" strike="noStrike" cap="none" dirty="0" err="1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yrs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22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8" name="Google Shape;198;p20" descr="http://ts1.mm.bing.net/images/thumbnail.aspx?q=1512983834944&amp;id=7d0faf7371d94c778c40b366bb8a5279&amp;url=http%3a%2f%2fspaceflightnow.com%2fnews%2fn0009%2f26sohospots%2fsunspot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1600200"/>
            <a:ext cx="4343398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Activity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4" name="Google Shape;204;p21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3152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Solar Flares</a:t>
            </a:r>
            <a:endParaRPr sz="2400" b="1" i="0" u="none" strike="noStrike" cap="none" dirty="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5" name="Google Shape;205;p21"/>
          <p:cNvSpPr txBox="1">
            <a:spLocks noGrp="1"/>
          </p:cNvSpPr>
          <p:nvPr>
            <p:ph type="body" idx="2"/>
          </p:nvPr>
        </p:nvSpPr>
        <p:spPr>
          <a:xfrm>
            <a:off x="4724400" y="106680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3152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Prominence</a:t>
            </a:r>
            <a:endParaRPr sz="2400" b="1" i="0" u="none" strike="noStrike" cap="none" dirty="0">
              <a:solidFill>
                <a:srgbClr val="00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21"/>
          <p:cNvSpPr txBox="1">
            <a:spLocks noGrp="1"/>
          </p:cNvSpPr>
          <p:nvPr>
            <p:ph type="body" idx="3"/>
          </p:nvPr>
        </p:nvSpPr>
        <p:spPr>
          <a:xfrm>
            <a:off x="381000" y="2133600"/>
            <a:ext cx="404018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9"/>
              <a:buFont typeface="Noto Sans Symbols"/>
              <a:buChar char="▪"/>
            </a:pPr>
            <a:r>
              <a:rPr lang="en-US" sz="222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Violent eruptions of particles and radiation </a:t>
            </a: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the surface of the Sun</a:t>
            </a:r>
            <a:endParaRPr dirty="0"/>
          </a:p>
          <a:p>
            <a:pPr marL="41148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109"/>
              <a:buFont typeface="Noto Sans Symbols"/>
              <a:buChar char="▪"/>
            </a:pPr>
            <a:r>
              <a:rPr lang="en-US" sz="222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Associated with sunspots</a:t>
            </a:r>
            <a:endParaRPr sz="222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7" name="Google Shape;207;p21"/>
          <p:cNvSpPr txBox="1">
            <a:spLocks noGrp="1"/>
          </p:cNvSpPr>
          <p:nvPr>
            <p:ph type="body" idx="4"/>
          </p:nvPr>
        </p:nvSpPr>
        <p:spPr>
          <a:xfrm>
            <a:off x="4572000" y="1600200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Arc of gas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is ejected from Sun’s atmosphere and </a:t>
            </a:r>
            <a:r>
              <a:rPr lang="en-US" sz="24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rains back to surface</a:t>
            </a:r>
            <a:r>
              <a:rPr lang="en-US" sz="24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Sun</a:t>
            </a:r>
            <a:endParaRPr sz="2400" b="0" i="0" u="sng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Sometimes associated with solar flares and sun spots</a:t>
            </a:r>
            <a:endParaRPr dirty="0"/>
          </a:p>
          <a:p>
            <a:pPr marL="411480" marR="0" lvl="0" indent="-19812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280"/>
              <a:buFont typeface="Noto Sans Symbols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8" name="Google Shape;208;p21" descr="http://ts3.mm.bing.net/images/thumbnail.aspx?q=1520901759406&amp;id=8dc926e2e9cc89dfd3ab7ced2500d40b&amp;url=http%3a%2f%2f1.bp.blogspot.com%2f-UoD10cJApAw%2fTZZYJ3uJc5I%2fAAAAAAAAACY%2fzDM99b-ZYDo%2fs1600%2fSolar%2bFlar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3886199"/>
            <a:ext cx="4038600" cy="28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1" descr="http://ts1.mm.bing.net/images/thumbnail.aspx?q=1515439859284&amp;id=a8bdff9131665c5a57b4b446d7c919d5&amp;url=http%3a%2f%2fixo.gsfc.nasa.gov%2fimages%2fresources%2fimageGallery%2fscience%2fsolar_prominence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0600" y="4343399"/>
            <a:ext cx="4343400" cy="2514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mic Sans MS"/>
              <a:buNone/>
            </a:pPr>
            <a:r>
              <a:rPr lang="en-US" sz="4000" b="0" i="0" u="none" strike="noStrike" cap="none">
                <a:solidFill>
                  <a:srgbClr val="C1ED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Sun’s Energy </a:t>
            </a:r>
            <a:endParaRPr sz="4000" b="0" i="0" u="none" strike="noStrike" cap="none">
              <a:solidFill>
                <a:srgbClr val="C1ED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5" name="Google Shape;215;p22"/>
          <p:cNvSpPr txBox="1">
            <a:spLocks noGrp="1"/>
          </p:cNvSpPr>
          <p:nvPr>
            <p:ph type="body" idx="1"/>
          </p:nvPr>
        </p:nvSpPr>
        <p:spPr>
          <a:xfrm>
            <a:off x="609600" y="7620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48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Sun’s energy  comes from within the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core</a:t>
            </a:r>
            <a:r>
              <a:rPr lang="en-US" sz="3000" b="0" i="0" u="sng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the Sun where the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pressure</a:t>
            </a:r>
            <a:r>
              <a:rPr lang="en-US" sz="3000" b="0" i="0" u="sng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temperature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extremely high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Fusion-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combining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lightweight nuclei, such as hydrogen, into heavier nuclei</a:t>
            </a:r>
            <a:endParaRPr dirty="0"/>
          </a:p>
          <a:p>
            <a:pPr marL="411480" marR="0" lvl="0" indent="-3429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</a:pP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Fission-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sng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splitting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heavy nuclei into smaller, lighter atomic nuclei </a:t>
            </a:r>
            <a:endParaRPr sz="30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6" name="Google Shape;216;p22" descr="http://ts2.mm.bing.net/images/thumbnail.aspx?q=1532078796293&amp;id=d302d08bb35a09396e9fe9820e81a312&amp;url=http%3a%2f%2fase.tufts.edu%2fcosmos%2fpictures%2fCambEncySun%2fSun_ency_figs_2%2ffig4_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23854" y="4305300"/>
            <a:ext cx="441960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730</Words>
  <Application>Microsoft Office PowerPoint</Application>
  <PresentationFormat>On-screen Show (4:3)</PresentationFormat>
  <Paragraphs>79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Noto Sans Symbols</vt:lpstr>
      <vt:lpstr>Arial</vt:lpstr>
      <vt:lpstr>Comic Sans MS</vt:lpstr>
      <vt:lpstr>Corbel</vt:lpstr>
      <vt:lpstr>Consolas</vt:lpstr>
      <vt:lpstr>Metro</vt:lpstr>
      <vt:lpstr>Sun’s Effect on Earth</vt:lpstr>
      <vt:lpstr>Parts of the Sun</vt:lpstr>
      <vt:lpstr>Sun’s Atmosphere</vt:lpstr>
      <vt:lpstr>Sun’s Atmosphere</vt:lpstr>
      <vt:lpstr>Earth’s Magnetic Field</vt:lpstr>
      <vt:lpstr>Solar Activity</vt:lpstr>
      <vt:lpstr>Solar Activity</vt:lpstr>
      <vt:lpstr>Solar Activity</vt:lpstr>
      <vt:lpstr>Sun’s Energy </vt:lpstr>
      <vt:lpstr>Sun’s Energy </vt:lpstr>
      <vt:lpstr>Sun’s Energy</vt:lpstr>
      <vt:lpstr>Forms of Sun’s Energy</vt:lpstr>
      <vt:lpstr>Flow of Energy From Sun to Earth Write the %s of absorbed &amp; reflected radiation</vt:lpstr>
      <vt:lpstr>Earth’s Axis and Solar Impact</vt:lpstr>
      <vt:lpstr>Solar Impact and Differential Heating</vt:lpstr>
      <vt:lpstr>Solar Impact and Earth’s Life</vt:lpstr>
      <vt:lpstr>Importance of the sun Summery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Sun’s Effect on Earth</dc:title>
  <dc:creator>Carpano, Safeya</dc:creator>
  <cp:lastModifiedBy>Carpano, Safeya</cp:lastModifiedBy>
  <cp:revision>11</cp:revision>
  <dcterms:modified xsi:type="dcterms:W3CDTF">2018-09-19T23:31:50Z</dcterms:modified>
</cp:coreProperties>
</file>